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13" r:id="rId2"/>
    <p:sldId id="314" r:id="rId3"/>
    <p:sldId id="315" r:id="rId4"/>
    <p:sldId id="345" r:id="rId5"/>
    <p:sldId id="347" r:id="rId6"/>
    <p:sldId id="317" r:id="rId7"/>
    <p:sldId id="300" r:id="rId8"/>
    <p:sldId id="301" r:id="rId9"/>
    <p:sldId id="352" r:id="rId10"/>
    <p:sldId id="333" r:id="rId11"/>
    <p:sldId id="334" r:id="rId12"/>
    <p:sldId id="340" r:id="rId13"/>
    <p:sldId id="354" r:id="rId14"/>
    <p:sldId id="318" r:id="rId15"/>
    <p:sldId id="356" r:id="rId16"/>
    <p:sldId id="323" r:id="rId17"/>
    <p:sldId id="319" r:id="rId18"/>
    <p:sldId id="337" r:id="rId19"/>
    <p:sldId id="324" r:id="rId20"/>
    <p:sldId id="355" r:id="rId21"/>
    <p:sldId id="358" r:id="rId22"/>
    <p:sldId id="359" r:id="rId23"/>
    <p:sldId id="357" r:id="rId24"/>
    <p:sldId id="338" r:id="rId25"/>
    <p:sldId id="339" r:id="rId26"/>
    <p:sldId id="320" r:id="rId27"/>
    <p:sldId id="326" r:id="rId28"/>
    <p:sldId id="327" r:id="rId29"/>
    <p:sldId id="344" r:id="rId30"/>
    <p:sldId id="342" r:id="rId31"/>
    <p:sldId id="343" r:id="rId32"/>
    <p:sldId id="341" r:id="rId33"/>
    <p:sldId id="346" r:id="rId34"/>
    <p:sldId id="348" r:id="rId35"/>
    <p:sldId id="349" r:id="rId36"/>
    <p:sldId id="350" r:id="rId37"/>
    <p:sldId id="302" r:id="rId38"/>
    <p:sldId id="279" r:id="rId39"/>
    <p:sldId id="280" r:id="rId40"/>
    <p:sldId id="281" r:id="rId41"/>
    <p:sldId id="282" r:id="rId42"/>
    <p:sldId id="303" r:id="rId43"/>
    <p:sldId id="353" r:id="rId44"/>
    <p:sldId id="257" r:id="rId45"/>
    <p:sldId id="260" r:id="rId46"/>
    <p:sldId id="266" r:id="rId47"/>
    <p:sldId id="263" r:id="rId48"/>
    <p:sldId id="265" r:id="rId49"/>
    <p:sldId id="285" r:id="rId50"/>
    <p:sldId id="304" r:id="rId51"/>
    <p:sldId id="274" r:id="rId52"/>
    <p:sldId id="275" r:id="rId53"/>
    <p:sldId id="276" r:id="rId54"/>
    <p:sldId id="277" r:id="rId55"/>
    <p:sldId id="278" r:id="rId56"/>
    <p:sldId id="298" r:id="rId57"/>
    <p:sldId id="310" r:id="rId58"/>
    <p:sldId id="306" r:id="rId59"/>
    <p:sldId id="305" r:id="rId60"/>
    <p:sldId id="309" r:id="rId61"/>
    <p:sldId id="307" r:id="rId62"/>
    <p:sldId id="308" r:id="rId63"/>
    <p:sldId id="351" r:id="rId64"/>
    <p:sldId id="360" r:id="rId65"/>
    <p:sldId id="361" r:id="rId6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sorterViewPr>
    <p:cViewPr varScale="1">
      <p:scale>
        <a:sx n="1" d="1"/>
        <a:sy n="1" d="1"/>
      </p:scale>
      <p:origin x="0" y="-1850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44F60C6-176E-4664-8690-E1C40391FD75}" type="datetimeFigureOut">
              <a:rPr lang="nl-BE" smtClean="0"/>
              <a:t>30/07/2018</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34A89B5-9A1D-46A2-A9D1-D9B46F37CAAE}" type="slidenum">
              <a:rPr lang="nl-BE" smtClean="0"/>
              <a:t>‹#›</a:t>
            </a:fld>
            <a:endParaRPr lang="nl-BE"/>
          </a:p>
        </p:txBody>
      </p:sp>
    </p:spTree>
    <p:extLst>
      <p:ext uri="{BB962C8B-B14F-4D97-AF65-F5344CB8AC3E}">
        <p14:creationId xmlns:p14="http://schemas.microsoft.com/office/powerpoint/2010/main" val="223400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A89B5-9A1D-46A2-A9D1-D9B46F37CAAE}" type="slidenum">
              <a:rPr lang="nl-BE" smtClean="0"/>
              <a:t>21</a:t>
            </a:fld>
            <a:endParaRPr lang="nl-BE"/>
          </a:p>
        </p:txBody>
      </p:sp>
    </p:spTree>
    <p:extLst>
      <p:ext uri="{BB962C8B-B14F-4D97-AF65-F5344CB8AC3E}">
        <p14:creationId xmlns:p14="http://schemas.microsoft.com/office/powerpoint/2010/main" val="270828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34A89B5-9A1D-46A2-A9D1-D9B46F37CAAE}" type="slidenum">
              <a:rPr lang="nl-BE" smtClean="0"/>
              <a:t>51</a:t>
            </a:fld>
            <a:endParaRPr lang="nl-BE"/>
          </a:p>
        </p:txBody>
      </p:sp>
    </p:spTree>
    <p:extLst>
      <p:ext uri="{BB962C8B-B14F-4D97-AF65-F5344CB8AC3E}">
        <p14:creationId xmlns:p14="http://schemas.microsoft.com/office/powerpoint/2010/main" val="77739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8A62F-D43B-4F18-9780-8E8255BDC9A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a:extLst>
              <a:ext uri="{FF2B5EF4-FFF2-40B4-BE49-F238E27FC236}">
                <a16:creationId xmlns:a16="http://schemas.microsoft.com/office/drawing/2014/main" id="{1FA9AB4B-8174-4E40-B203-F2457B588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a:extLst>
              <a:ext uri="{FF2B5EF4-FFF2-40B4-BE49-F238E27FC236}">
                <a16:creationId xmlns:a16="http://schemas.microsoft.com/office/drawing/2014/main" id="{DCAAC684-B4CB-4C99-B804-EC84A87DBF9C}"/>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ED762AD2-7638-4662-9E76-A61101ED3B2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CDE6334-E433-4760-BF41-DD7457385A83}"/>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399905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04F97-C396-4230-924C-28BE27A68074}"/>
              </a:ext>
            </a:extLst>
          </p:cNvPr>
          <p:cNvSpPr>
            <a:spLocks noGrp="1"/>
          </p:cNvSpPr>
          <p:nvPr>
            <p:ph type="title"/>
          </p:nvPr>
        </p:nvSpPr>
        <p:spPr/>
        <p:txBody>
          <a:bodyPr/>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6E6312AD-DAC9-4E6A-ADA2-5E1965A4BE0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5A6E265-6AC0-40EF-BFAC-F80165B7079F}"/>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DC30F78C-C5E8-49F9-A22F-62FA035147A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9A4AFD1-09B2-4AB1-A6C5-23717AF8ED08}"/>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2517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2ED9F2-B2D3-4D90-8ED8-BBF7EBD0699E}"/>
              </a:ext>
            </a:extLst>
          </p:cNvPr>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D1FB4EF4-2186-4AD0-B90F-D3B4548C136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E9901DB-B59A-4C82-99C0-4F88D8B715E5}"/>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FED198DD-1AF1-4C25-9302-89F24810F43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1C765EE-0E01-4089-A369-8136C2BD7C29}"/>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67313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2915A-C804-4CE9-BD5D-1403490B6E31}"/>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7F2B0B87-68DE-404A-AFE6-C47D878BABD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E82F4BB-910B-44AA-BD9F-5A15F19EE01F}"/>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90CA9D55-9A96-413F-A64E-E9EA90F7F9C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BD1017B-C5C2-4923-ABA3-6D3AE39CDDB9}"/>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420229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B6F0B-5C34-4770-A8D5-92635DE71810}"/>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D2705E2E-4F6A-43E8-9C0B-8321B9881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30944D1-8F56-4A20-8228-C8907CDE20C1}"/>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95377F74-7234-4878-9A85-46E9D4E2998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52400FE-2A27-4BED-A167-E5AB4D31BF6F}"/>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386975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85A5A-8FC2-463C-B01B-B03DB6DF208E}"/>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8DE7628F-BABF-43D6-BA23-6F3D1A88E39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BA36B18-83C3-4F01-802D-C20A27076A3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7CEFB95-1ECD-4094-A240-4C4CEC1167E7}"/>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6" name="Tijdelijke aanduiding voor voettekst 5">
            <a:extLst>
              <a:ext uri="{FF2B5EF4-FFF2-40B4-BE49-F238E27FC236}">
                <a16:creationId xmlns:a16="http://schemas.microsoft.com/office/drawing/2014/main" id="{634FA0C6-01A7-464C-93CA-1EEE268252E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B5E6FCE-F077-4853-BBE0-FAAA26B2193D}"/>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41240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65421-956D-43A4-8649-631E3B5B2CAF}"/>
              </a:ext>
            </a:extLst>
          </p:cNvPr>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ECDD5D6B-9E54-403D-82C1-9D973AC0F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0CFEDCD-4DCA-4C14-B390-4BBA27310AE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87588C47-44D4-44B4-B1EC-8471BF942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69E4E6BB-5196-488E-9A9B-9B4BFF1D4FE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4F88B8D-9C1E-486E-824D-AB7B3226530D}"/>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8" name="Tijdelijke aanduiding voor voettekst 7">
            <a:extLst>
              <a:ext uri="{FF2B5EF4-FFF2-40B4-BE49-F238E27FC236}">
                <a16:creationId xmlns:a16="http://schemas.microsoft.com/office/drawing/2014/main" id="{15016425-F46F-458B-A092-4FAF003A7D6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CCF67F7-32CB-432D-98DD-B199E09EF862}"/>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289472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4301F-46BC-411F-A38C-2B828DD1C3F0}"/>
              </a:ext>
            </a:extLst>
          </p:cNvPr>
          <p:cNvSpPr>
            <a:spLocks noGrp="1"/>
          </p:cNvSpPr>
          <p:nvPr>
            <p:ph type="title"/>
          </p:nvPr>
        </p:nvSpPr>
        <p:spPr/>
        <p:txBody>
          <a:bodyPr/>
          <a:lstStyle/>
          <a:p>
            <a:r>
              <a:rPr lang="nl-NL"/>
              <a:t>Klik om de stijl te bewerken</a:t>
            </a:r>
            <a:endParaRPr lang="nl-BE"/>
          </a:p>
        </p:txBody>
      </p:sp>
      <p:sp>
        <p:nvSpPr>
          <p:cNvPr id="3" name="Tijdelijke aanduiding voor datum 2">
            <a:extLst>
              <a:ext uri="{FF2B5EF4-FFF2-40B4-BE49-F238E27FC236}">
                <a16:creationId xmlns:a16="http://schemas.microsoft.com/office/drawing/2014/main" id="{5B9E30F7-4120-4EFE-A51A-38801A5187CA}"/>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4" name="Tijdelijke aanduiding voor voettekst 3">
            <a:extLst>
              <a:ext uri="{FF2B5EF4-FFF2-40B4-BE49-F238E27FC236}">
                <a16:creationId xmlns:a16="http://schemas.microsoft.com/office/drawing/2014/main" id="{71A8A249-E709-401F-BB4E-824B26E779E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6F3723C-EB9A-4468-8AA8-92277E96AFB6}"/>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102290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18611D9-A152-4DBC-AF90-D33E56AEAE5B}"/>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3" name="Tijdelijke aanduiding voor voettekst 2">
            <a:extLst>
              <a:ext uri="{FF2B5EF4-FFF2-40B4-BE49-F238E27FC236}">
                <a16:creationId xmlns:a16="http://schemas.microsoft.com/office/drawing/2014/main" id="{181C4541-EEED-439F-9E75-FD99C1457E5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62EBFAF-C36B-49B7-BBF2-8A0BDCE0D39C}"/>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332377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56A53-66C9-4F33-87F1-CDBEA4BE28B7}"/>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487FAFC6-2918-4113-9635-3C6B759BF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C5F5A42-E534-4F0A-9425-4F24E9236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4A4054-EF1C-4209-86B4-C6091335F88B}"/>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6" name="Tijdelijke aanduiding voor voettekst 5">
            <a:extLst>
              <a:ext uri="{FF2B5EF4-FFF2-40B4-BE49-F238E27FC236}">
                <a16:creationId xmlns:a16="http://schemas.microsoft.com/office/drawing/2014/main" id="{FF4ED177-88BE-420C-ACAC-67EC094D648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6C73204-3435-499C-9C3B-B136E48CD732}"/>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153096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0E3E1-832F-4E2A-9126-48AA92A38130}"/>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a:extLst>
              <a:ext uri="{FF2B5EF4-FFF2-40B4-BE49-F238E27FC236}">
                <a16:creationId xmlns:a16="http://schemas.microsoft.com/office/drawing/2014/main" id="{743FEE86-EDB3-4903-BA33-D4679A6D9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3FC76CF-A0F8-4799-A651-7283D134F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AF7B619-8759-4D85-BF89-AEC132DD47C0}"/>
              </a:ext>
            </a:extLst>
          </p:cNvPr>
          <p:cNvSpPr>
            <a:spLocks noGrp="1"/>
          </p:cNvSpPr>
          <p:nvPr>
            <p:ph type="dt" sz="half" idx="10"/>
          </p:nvPr>
        </p:nvSpPr>
        <p:spPr/>
        <p:txBody>
          <a:bodyPr/>
          <a:lstStyle/>
          <a:p>
            <a:fld id="{D40E176E-047D-4FC6-9564-B7B4EDFF0F7B}" type="datetimeFigureOut">
              <a:rPr lang="nl-BE" smtClean="0"/>
              <a:t>30/07/2018</a:t>
            </a:fld>
            <a:endParaRPr lang="nl-BE"/>
          </a:p>
        </p:txBody>
      </p:sp>
      <p:sp>
        <p:nvSpPr>
          <p:cNvPr id="6" name="Tijdelijke aanduiding voor voettekst 5">
            <a:extLst>
              <a:ext uri="{FF2B5EF4-FFF2-40B4-BE49-F238E27FC236}">
                <a16:creationId xmlns:a16="http://schemas.microsoft.com/office/drawing/2014/main" id="{AE34F30F-27A2-48E1-8574-2EE1A9811CD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ECA4ADA-BBBB-4AE3-9A3D-2CE6B05F42C8}"/>
              </a:ext>
            </a:extLst>
          </p:cNvPr>
          <p:cNvSpPr>
            <a:spLocks noGrp="1"/>
          </p:cNvSpPr>
          <p:nvPr>
            <p:ph type="sldNum" sz="quarter" idx="12"/>
          </p:nvPr>
        </p:nvSpPr>
        <p:spPr/>
        <p:txBody>
          <a:bodyPr/>
          <a:lstStyle/>
          <a:p>
            <a:fld id="{1435771D-F520-4A03-9612-CFAD5536F83B}" type="slidenum">
              <a:rPr lang="nl-BE" smtClean="0"/>
              <a:t>‹#›</a:t>
            </a:fld>
            <a:endParaRPr lang="nl-BE"/>
          </a:p>
        </p:txBody>
      </p:sp>
    </p:spTree>
    <p:extLst>
      <p:ext uri="{BB962C8B-B14F-4D97-AF65-F5344CB8AC3E}">
        <p14:creationId xmlns:p14="http://schemas.microsoft.com/office/powerpoint/2010/main" val="261800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64410AE-683F-4188-881C-EED0185C8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D7EBFBDD-F5A9-481D-8EC0-95DFCCED5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6761831-E8CC-432D-B5F4-34EDBB260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E176E-047D-4FC6-9564-B7B4EDFF0F7B}" type="datetimeFigureOut">
              <a:rPr lang="nl-BE" smtClean="0"/>
              <a:t>30/07/2018</a:t>
            </a:fld>
            <a:endParaRPr lang="nl-BE"/>
          </a:p>
        </p:txBody>
      </p:sp>
      <p:sp>
        <p:nvSpPr>
          <p:cNvPr id="5" name="Tijdelijke aanduiding voor voettekst 4">
            <a:extLst>
              <a:ext uri="{FF2B5EF4-FFF2-40B4-BE49-F238E27FC236}">
                <a16:creationId xmlns:a16="http://schemas.microsoft.com/office/drawing/2014/main" id="{54834E24-84D2-463A-AFEC-9F979F364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3706BAF-9E2B-4FD6-B673-71D59E196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5771D-F520-4A03-9612-CFAD5536F83B}" type="slidenum">
              <a:rPr lang="nl-BE" smtClean="0"/>
              <a:t>‹#›</a:t>
            </a:fld>
            <a:endParaRPr lang="nl-BE"/>
          </a:p>
        </p:txBody>
      </p:sp>
    </p:spTree>
    <p:extLst>
      <p:ext uri="{BB962C8B-B14F-4D97-AF65-F5344CB8AC3E}">
        <p14:creationId xmlns:p14="http://schemas.microsoft.com/office/powerpoint/2010/main" val="169810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sociaal.net/analyse-xl/superdiversiteit-the-next-leve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6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6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beeldingsresultaat voor time for change images">
            <a:extLst>
              <a:ext uri="{FF2B5EF4-FFF2-40B4-BE49-F238E27FC236}">
                <a16:creationId xmlns:a16="http://schemas.microsoft.com/office/drawing/2014/main" id="{57DD64BF-3C29-40EB-8D82-C165250E7326}"/>
              </a:ext>
            </a:extLst>
          </p:cNvPr>
          <p:cNvPicPr/>
          <p:nvPr/>
        </p:nvPicPr>
        <p:blipFill rotWithShape="1">
          <a:blip r:embed="rId2">
            <a:extLst>
              <a:ext uri="{28A0092B-C50C-407E-A947-70E740481C1C}">
                <a14:useLocalDpi xmlns:a14="http://schemas.microsoft.com/office/drawing/2010/main" val="0"/>
              </a:ext>
            </a:extLst>
          </a:blip>
          <a:srcRect l="39873" t="11039" r="15311" b="-217"/>
          <a:stretch/>
        </p:blipFill>
        <p:spPr bwMode="auto">
          <a:xfrm>
            <a:off x="0" y="0"/>
            <a:ext cx="3778250" cy="5539740"/>
          </a:xfrm>
          <a:prstGeom prst="homePlate">
            <a:avLst>
              <a:gd name="adj" fmla="val 150429"/>
            </a:avLst>
          </a:prstGeom>
          <a:noFill/>
          <a:extLst/>
        </p:spPr>
      </p:pic>
      <p:sp>
        <p:nvSpPr>
          <p:cNvPr id="6" name="Rectangle 2">
            <a:extLst>
              <a:ext uri="{FF2B5EF4-FFF2-40B4-BE49-F238E27FC236}">
                <a16:creationId xmlns:a16="http://schemas.microsoft.com/office/drawing/2014/main" id="{08192F93-CB72-49C1-95E2-055F4C9371AC}"/>
              </a:ext>
            </a:extLst>
          </p:cNvPr>
          <p:cNvSpPr>
            <a:spLocks noChangeArrowheads="1"/>
          </p:cNvSpPr>
          <p:nvPr/>
        </p:nvSpPr>
        <p:spPr bwMode="auto">
          <a:xfrm>
            <a:off x="3341467" y="3444094"/>
            <a:ext cx="7823358"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en-US" sz="2800" b="0" i="0" u="none" strike="noStrike" cap="none" normalizeH="0" baseline="0" dirty="0">
                <a:ln>
                  <a:noFill/>
                </a:ln>
                <a:solidFill>
                  <a:srgbClr val="4394B5"/>
                </a:solidFill>
                <a:effectLst/>
                <a:latin typeface="Arial" panose="020B0604020202020204" pitchFamily="34" charset="0"/>
                <a:ea typeface="Tahoma" panose="020B0604030504040204" pitchFamily="34" charset="0"/>
                <a:cs typeface="Times New Roman" panose="02020603050405020304" pitchFamily="18" charset="0"/>
              </a:rPr>
              <a:t>Transitieprioriteit ‘Levenslang leren en de dynamische levensloopbaan’</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BE" altLang="en-US" sz="2800" dirty="0">
              <a:solidFill>
                <a:srgbClr val="4394B5"/>
              </a:solidFill>
              <a:latin typeface="Arial" panose="020B0604020202020204" pitchFamily="34" charset="0"/>
              <a:ea typeface="Tahom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en-US" sz="2800" b="0" i="0" u="none" strike="noStrike" cap="none" normalizeH="0" baseline="0" dirty="0">
                <a:ln>
                  <a:noFill/>
                </a:ln>
                <a:solidFill>
                  <a:srgbClr val="4394B5"/>
                </a:solidFill>
                <a:effectLst/>
                <a:latin typeface="Arial" panose="020B0604020202020204" pitchFamily="34" charset="0"/>
                <a:ea typeface="Tahoma" panose="020B0604030504040204" pitchFamily="34" charset="0"/>
                <a:cs typeface="Times New Roman" panose="02020603050405020304" pitchFamily="18" charset="0"/>
              </a:rPr>
              <a:t>IV. Trendanalyse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en-US" sz="2000" b="0" i="0" u="none" strike="noStrike" cap="none" normalizeH="0" baseline="0" dirty="0">
              <a:ln>
                <a:noFill/>
              </a:ln>
              <a:solidFill>
                <a:srgbClr val="4394B5"/>
              </a:solidFill>
              <a:effectLst/>
              <a:latin typeface="Arial" panose="020B0604020202020204" pitchFamily="34" charset="0"/>
              <a:ea typeface="Tahom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en-US" sz="2000" b="0" i="0" u="none" strike="noStrike" cap="none" normalizeH="0" baseline="0" dirty="0">
                <a:ln>
                  <a:noFill/>
                </a:ln>
                <a:solidFill>
                  <a:srgbClr val="4394B5"/>
                </a:solidFill>
                <a:effectLst/>
                <a:latin typeface="Arial" panose="020B0604020202020204" pitchFamily="34" charset="0"/>
                <a:ea typeface="Tahoma" panose="020B0604030504040204" pitchFamily="34" charset="0"/>
                <a:cs typeface="Times New Roman" panose="02020603050405020304" pitchFamily="18" charset="0"/>
              </a:rPr>
              <a:t>27/7/2018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en-US" sz="1200" b="0" i="0" u="none" strike="noStrike" cap="none" normalizeH="0" baseline="0" dirty="0">
              <a:ln>
                <a:noFill/>
              </a:ln>
              <a:solidFill>
                <a:srgbClr val="262626"/>
              </a:solidFill>
              <a:effectLst/>
              <a:latin typeface="Tahoma" panose="020B0604030504040204" pitchFamily="34" charset="0"/>
              <a:ea typeface="Tahoma" panose="020B0604030504040204" pitchFamily="34" charset="0"/>
              <a:cs typeface="Times New Roman" panose="02020603050405020304" pitchFamily="18" charset="0"/>
            </a:endParaRPr>
          </a:p>
          <a:p>
            <a:pPr eaLnBrk="0" fontAlgn="base" hangingPunct="0">
              <a:spcBef>
                <a:spcPct val="0"/>
              </a:spcBef>
              <a:spcAft>
                <a:spcPct val="0"/>
              </a:spcAft>
            </a:pPr>
            <a:r>
              <a:rPr lang="nl-BE" altLang="en-US" sz="1200" dirty="0">
                <a:solidFill>
                  <a:srgbClr val="262626"/>
                </a:solidFill>
                <a:latin typeface="Tahoma" panose="020B0604030504040204" pitchFamily="34" charset="0"/>
                <a:ea typeface="Tahoma" panose="020B0604030504040204" pitchFamily="34" charset="0"/>
                <a:cs typeface="Times New Roman" panose="02020603050405020304" pitchFamily="18" charset="0"/>
              </a:rPr>
              <a:t>Arena LLDL inhoudelijk ondersteund door Benedict Wauters (dept. WSE)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2" name="Tijdelijke aanduiding voor dianummer 1">
            <a:extLst>
              <a:ext uri="{FF2B5EF4-FFF2-40B4-BE49-F238E27FC236}">
                <a16:creationId xmlns:a16="http://schemas.microsoft.com/office/drawing/2014/main" id="{D0048E67-4661-4E38-9AE9-638DA333CA59}"/>
              </a:ext>
            </a:extLst>
          </p:cNvPr>
          <p:cNvSpPr>
            <a:spLocks noGrp="1"/>
          </p:cNvSpPr>
          <p:nvPr>
            <p:ph type="sldNum" sz="quarter" idx="12"/>
          </p:nvPr>
        </p:nvSpPr>
        <p:spPr/>
        <p:txBody>
          <a:bodyPr/>
          <a:lstStyle/>
          <a:p>
            <a:fld id="{06884BB3-8C3C-4D3D-B7A3-8786312A3D0A}" type="slidenum">
              <a:rPr lang="nl-BE" smtClean="0"/>
              <a:t>1</a:t>
            </a:fld>
            <a:endParaRPr lang="nl-BE" dirty="0"/>
          </a:p>
        </p:txBody>
      </p:sp>
    </p:spTree>
    <p:extLst>
      <p:ext uri="{BB962C8B-B14F-4D97-AF65-F5344CB8AC3E}">
        <p14:creationId xmlns:p14="http://schemas.microsoft.com/office/powerpoint/2010/main" val="276854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84DB3-710E-4F24-BC4E-AC46A2407767}"/>
              </a:ext>
            </a:extLst>
          </p:cNvPr>
          <p:cNvSpPr>
            <a:spLocks noGrp="1"/>
          </p:cNvSpPr>
          <p:nvPr>
            <p:ph type="title"/>
          </p:nvPr>
        </p:nvSpPr>
        <p:spPr/>
        <p:txBody>
          <a:bodyPr/>
          <a:lstStyle/>
          <a:p>
            <a:r>
              <a:rPr lang="nl-BE" dirty="0"/>
              <a:t>Trends 1: levensverwachting</a:t>
            </a:r>
          </a:p>
        </p:txBody>
      </p:sp>
      <p:pic>
        <p:nvPicPr>
          <p:cNvPr id="4" name="Afbeelding 3">
            <a:extLst>
              <a:ext uri="{FF2B5EF4-FFF2-40B4-BE49-F238E27FC236}">
                <a16:creationId xmlns:a16="http://schemas.microsoft.com/office/drawing/2014/main" id="{58F3152F-CDFC-4BF6-9DB8-E7D41126B799}"/>
              </a:ext>
            </a:extLst>
          </p:cNvPr>
          <p:cNvPicPr>
            <a:picLocks noChangeAspect="1"/>
          </p:cNvPicPr>
          <p:nvPr/>
        </p:nvPicPr>
        <p:blipFill>
          <a:blip r:embed="rId2"/>
          <a:stretch>
            <a:fillRect/>
          </a:stretch>
        </p:blipFill>
        <p:spPr>
          <a:xfrm>
            <a:off x="432659" y="1485900"/>
            <a:ext cx="7275935" cy="3989774"/>
          </a:xfrm>
          <a:prstGeom prst="rect">
            <a:avLst/>
          </a:prstGeom>
        </p:spPr>
      </p:pic>
      <p:pic>
        <p:nvPicPr>
          <p:cNvPr id="3" name="Afbeelding 2">
            <a:extLst>
              <a:ext uri="{FF2B5EF4-FFF2-40B4-BE49-F238E27FC236}">
                <a16:creationId xmlns:a16="http://schemas.microsoft.com/office/drawing/2014/main" id="{EDF95C71-6E56-46EF-8DF7-EAE8E7937731}"/>
              </a:ext>
            </a:extLst>
          </p:cNvPr>
          <p:cNvPicPr>
            <a:picLocks noChangeAspect="1"/>
          </p:cNvPicPr>
          <p:nvPr/>
        </p:nvPicPr>
        <p:blipFill>
          <a:blip r:embed="rId3"/>
          <a:stretch>
            <a:fillRect/>
          </a:stretch>
        </p:blipFill>
        <p:spPr>
          <a:xfrm>
            <a:off x="7874279" y="0"/>
            <a:ext cx="4183609" cy="3486263"/>
          </a:xfrm>
          <a:prstGeom prst="rect">
            <a:avLst/>
          </a:prstGeom>
        </p:spPr>
      </p:pic>
      <p:pic>
        <p:nvPicPr>
          <p:cNvPr id="5" name="Afbeelding 4">
            <a:extLst>
              <a:ext uri="{FF2B5EF4-FFF2-40B4-BE49-F238E27FC236}">
                <a16:creationId xmlns:a16="http://schemas.microsoft.com/office/drawing/2014/main" id="{73C0C0F2-E3EB-48BE-8BB3-F7C9CC143D92}"/>
              </a:ext>
            </a:extLst>
          </p:cNvPr>
          <p:cNvPicPr>
            <a:picLocks noChangeAspect="1"/>
          </p:cNvPicPr>
          <p:nvPr/>
        </p:nvPicPr>
        <p:blipFill>
          <a:blip r:embed="rId4"/>
          <a:stretch>
            <a:fillRect/>
          </a:stretch>
        </p:blipFill>
        <p:spPr>
          <a:xfrm>
            <a:off x="7708594" y="3323527"/>
            <a:ext cx="4353604" cy="3272922"/>
          </a:xfrm>
          <a:prstGeom prst="rect">
            <a:avLst/>
          </a:prstGeom>
        </p:spPr>
      </p:pic>
      <p:cxnSp>
        <p:nvCxnSpPr>
          <p:cNvPr id="7" name="Rechte verbindingslijn 6">
            <a:extLst>
              <a:ext uri="{FF2B5EF4-FFF2-40B4-BE49-F238E27FC236}">
                <a16:creationId xmlns:a16="http://schemas.microsoft.com/office/drawing/2014/main" id="{0F203712-E9BF-417E-9DBD-776383E15649}"/>
              </a:ext>
            </a:extLst>
          </p:cNvPr>
          <p:cNvCxnSpPr/>
          <p:nvPr/>
        </p:nvCxnSpPr>
        <p:spPr>
          <a:xfrm>
            <a:off x="7708594" y="1451610"/>
            <a:ext cx="4178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D2A5BA0B-689B-44DD-898F-FD40FE37FC46}"/>
              </a:ext>
            </a:extLst>
          </p:cNvPr>
          <p:cNvCxnSpPr/>
          <p:nvPr/>
        </p:nvCxnSpPr>
        <p:spPr>
          <a:xfrm>
            <a:off x="7735264" y="2484120"/>
            <a:ext cx="4178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739751BB-FA98-4DE8-8B3D-095221C7E37F}"/>
              </a:ext>
            </a:extLst>
          </p:cNvPr>
          <p:cNvCxnSpPr/>
          <p:nvPr/>
        </p:nvCxnSpPr>
        <p:spPr>
          <a:xfrm>
            <a:off x="7847609" y="4587240"/>
            <a:ext cx="4178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5C78CFD-08B8-40E7-9350-9359E67A816B}"/>
              </a:ext>
            </a:extLst>
          </p:cNvPr>
          <p:cNvCxnSpPr/>
          <p:nvPr/>
        </p:nvCxnSpPr>
        <p:spPr>
          <a:xfrm>
            <a:off x="7874279" y="5619750"/>
            <a:ext cx="41786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EE837018-E12E-4945-AD05-0DF7FEC0ABCC}"/>
              </a:ext>
            </a:extLst>
          </p:cNvPr>
          <p:cNvCxnSpPr>
            <a:cxnSpLocks/>
          </p:cNvCxnSpPr>
          <p:nvPr/>
        </p:nvCxnSpPr>
        <p:spPr>
          <a:xfrm flipV="1">
            <a:off x="8539174" y="422275"/>
            <a:ext cx="0" cy="5826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1D4046C-5D55-4180-AF3C-94C23F5F45F8}"/>
              </a:ext>
            </a:extLst>
          </p:cNvPr>
          <p:cNvCxnSpPr>
            <a:cxnSpLocks/>
          </p:cNvCxnSpPr>
          <p:nvPr/>
        </p:nvCxnSpPr>
        <p:spPr>
          <a:xfrm flipV="1">
            <a:off x="11229034" y="447470"/>
            <a:ext cx="0" cy="5826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Afbeelding 14">
            <a:extLst>
              <a:ext uri="{FF2B5EF4-FFF2-40B4-BE49-F238E27FC236}">
                <a16:creationId xmlns:a16="http://schemas.microsoft.com/office/drawing/2014/main" id="{51BE3DE5-9123-48C4-9B43-7CDB1E28AC07}"/>
              </a:ext>
            </a:extLst>
          </p:cNvPr>
          <p:cNvPicPr>
            <a:picLocks noChangeAspect="1"/>
          </p:cNvPicPr>
          <p:nvPr/>
        </p:nvPicPr>
        <p:blipFill>
          <a:blip r:embed="rId5"/>
          <a:stretch>
            <a:fillRect/>
          </a:stretch>
        </p:blipFill>
        <p:spPr>
          <a:xfrm>
            <a:off x="5324660" y="5870547"/>
            <a:ext cx="2417334" cy="941988"/>
          </a:xfrm>
          <a:prstGeom prst="rect">
            <a:avLst/>
          </a:prstGeom>
        </p:spPr>
      </p:pic>
      <p:sp>
        <p:nvSpPr>
          <p:cNvPr id="13" name="Rechthoek 12">
            <a:extLst>
              <a:ext uri="{FF2B5EF4-FFF2-40B4-BE49-F238E27FC236}">
                <a16:creationId xmlns:a16="http://schemas.microsoft.com/office/drawing/2014/main" id="{9807B60B-BE6F-48A5-BB2F-0EFB08B07F7F}"/>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402180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08318-A8F4-4BEA-85F1-EE91AF03D07B}"/>
              </a:ext>
            </a:extLst>
          </p:cNvPr>
          <p:cNvSpPr>
            <a:spLocks noGrp="1"/>
          </p:cNvSpPr>
          <p:nvPr>
            <p:ph type="title"/>
          </p:nvPr>
        </p:nvSpPr>
        <p:spPr/>
        <p:txBody>
          <a:bodyPr/>
          <a:lstStyle/>
          <a:p>
            <a:r>
              <a:rPr lang="nl-BE" dirty="0"/>
              <a:t>Trends 2: onderwijsniveau bevolking</a:t>
            </a:r>
          </a:p>
        </p:txBody>
      </p:sp>
      <p:pic>
        <p:nvPicPr>
          <p:cNvPr id="4" name="Afbeelding 3">
            <a:extLst>
              <a:ext uri="{FF2B5EF4-FFF2-40B4-BE49-F238E27FC236}">
                <a16:creationId xmlns:a16="http://schemas.microsoft.com/office/drawing/2014/main" id="{062B2EEE-B30B-44C0-B412-3BD5F8C1B2F7}"/>
              </a:ext>
            </a:extLst>
          </p:cNvPr>
          <p:cNvPicPr>
            <a:picLocks noChangeAspect="1"/>
          </p:cNvPicPr>
          <p:nvPr/>
        </p:nvPicPr>
        <p:blipFill>
          <a:blip r:embed="rId2"/>
          <a:stretch>
            <a:fillRect/>
          </a:stretch>
        </p:blipFill>
        <p:spPr>
          <a:xfrm>
            <a:off x="2694431" y="1486375"/>
            <a:ext cx="7559665" cy="4857113"/>
          </a:xfrm>
          <a:prstGeom prst="rect">
            <a:avLst/>
          </a:prstGeom>
        </p:spPr>
      </p:pic>
      <p:sp>
        <p:nvSpPr>
          <p:cNvPr id="5" name="Ovaal 4">
            <a:extLst>
              <a:ext uri="{FF2B5EF4-FFF2-40B4-BE49-F238E27FC236}">
                <a16:creationId xmlns:a16="http://schemas.microsoft.com/office/drawing/2014/main" id="{4DD1CDE4-31A7-4F2C-9CFA-973A03F5C210}"/>
              </a:ext>
            </a:extLst>
          </p:cNvPr>
          <p:cNvSpPr/>
          <p:nvPr/>
        </p:nvSpPr>
        <p:spPr>
          <a:xfrm>
            <a:off x="3703320" y="5269230"/>
            <a:ext cx="6069330" cy="10742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7" name="Rechte verbindingslijn met pijl 6">
            <a:extLst>
              <a:ext uri="{FF2B5EF4-FFF2-40B4-BE49-F238E27FC236}">
                <a16:creationId xmlns:a16="http://schemas.microsoft.com/office/drawing/2014/main" id="{1455A28E-26C2-4D56-B26D-C49C9EA0609F}"/>
              </a:ext>
            </a:extLst>
          </p:cNvPr>
          <p:cNvCxnSpPr/>
          <p:nvPr/>
        </p:nvCxnSpPr>
        <p:spPr>
          <a:xfrm flipH="1" flipV="1">
            <a:off x="1965960" y="5497830"/>
            <a:ext cx="1691640" cy="32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747DC307-80D5-492B-BA08-DD6F4EC6181C}"/>
              </a:ext>
            </a:extLst>
          </p:cNvPr>
          <p:cNvSpPr txBox="1"/>
          <p:nvPr/>
        </p:nvSpPr>
        <p:spPr>
          <a:xfrm>
            <a:off x="366453" y="4897665"/>
            <a:ext cx="2354580" cy="1200329"/>
          </a:xfrm>
          <a:prstGeom prst="rect">
            <a:avLst/>
          </a:prstGeom>
          <a:noFill/>
        </p:spPr>
        <p:txBody>
          <a:bodyPr wrap="square" rtlCol="0">
            <a:spAutoFit/>
          </a:bodyPr>
          <a:lstStyle/>
          <a:p>
            <a:r>
              <a:rPr lang="nl-BE" dirty="0"/>
              <a:t>Inhoud van deze</a:t>
            </a:r>
          </a:p>
          <a:p>
            <a:r>
              <a:rPr lang="nl-BE" dirty="0"/>
              <a:t>categorieën zal wellicht ook veranderen</a:t>
            </a:r>
          </a:p>
        </p:txBody>
      </p:sp>
      <p:sp>
        <p:nvSpPr>
          <p:cNvPr id="10" name="Rechthoek 9">
            <a:extLst>
              <a:ext uri="{FF2B5EF4-FFF2-40B4-BE49-F238E27FC236}">
                <a16:creationId xmlns:a16="http://schemas.microsoft.com/office/drawing/2014/main" id="{87449EC9-D937-4615-92CD-A562FEF59F69}"/>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291848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AE991-6701-44FB-BDB5-BD828E80E27F}"/>
              </a:ext>
            </a:extLst>
          </p:cNvPr>
          <p:cNvSpPr>
            <a:spLocks noGrp="1"/>
          </p:cNvSpPr>
          <p:nvPr>
            <p:ph type="title"/>
          </p:nvPr>
        </p:nvSpPr>
        <p:spPr>
          <a:xfrm>
            <a:off x="585556" y="0"/>
            <a:ext cx="10515600" cy="1325563"/>
          </a:xfrm>
        </p:spPr>
        <p:txBody>
          <a:bodyPr/>
          <a:lstStyle/>
          <a:p>
            <a:r>
              <a:rPr lang="nl-BE" dirty="0"/>
              <a:t>Trends 3: migratie</a:t>
            </a:r>
          </a:p>
        </p:txBody>
      </p:sp>
      <p:pic>
        <p:nvPicPr>
          <p:cNvPr id="4" name="Afbeelding 3">
            <a:extLst>
              <a:ext uri="{FF2B5EF4-FFF2-40B4-BE49-F238E27FC236}">
                <a16:creationId xmlns:a16="http://schemas.microsoft.com/office/drawing/2014/main" id="{03CD0891-2D81-4007-BF1D-B3701B7F7DA2}"/>
              </a:ext>
            </a:extLst>
          </p:cNvPr>
          <p:cNvPicPr>
            <a:picLocks noChangeAspect="1"/>
          </p:cNvPicPr>
          <p:nvPr/>
        </p:nvPicPr>
        <p:blipFill>
          <a:blip r:embed="rId2"/>
          <a:stretch>
            <a:fillRect/>
          </a:stretch>
        </p:blipFill>
        <p:spPr>
          <a:xfrm>
            <a:off x="4266016" y="948055"/>
            <a:ext cx="4014102" cy="3463163"/>
          </a:xfrm>
          <a:prstGeom prst="rect">
            <a:avLst/>
          </a:prstGeom>
        </p:spPr>
      </p:pic>
      <p:grpSp>
        <p:nvGrpSpPr>
          <p:cNvPr id="7" name="Groep 6">
            <a:extLst>
              <a:ext uri="{FF2B5EF4-FFF2-40B4-BE49-F238E27FC236}">
                <a16:creationId xmlns:a16="http://schemas.microsoft.com/office/drawing/2014/main" id="{731A833D-5289-45D4-94E4-647A3D7B455E}"/>
              </a:ext>
            </a:extLst>
          </p:cNvPr>
          <p:cNvGrpSpPr/>
          <p:nvPr/>
        </p:nvGrpSpPr>
        <p:grpSpPr>
          <a:xfrm>
            <a:off x="4441252" y="4560513"/>
            <a:ext cx="3827436" cy="2256986"/>
            <a:chOff x="5763163" y="2519166"/>
            <a:chExt cx="4917029" cy="2696473"/>
          </a:xfrm>
        </p:grpSpPr>
        <p:pic>
          <p:nvPicPr>
            <p:cNvPr id="5" name="Afbeelding 4">
              <a:extLst>
                <a:ext uri="{FF2B5EF4-FFF2-40B4-BE49-F238E27FC236}">
                  <a16:creationId xmlns:a16="http://schemas.microsoft.com/office/drawing/2014/main" id="{E746B457-AD1A-4B41-B67D-CAA93A457ABB}"/>
                </a:ext>
              </a:extLst>
            </p:cNvPr>
            <p:cNvPicPr>
              <a:picLocks noChangeAspect="1"/>
            </p:cNvPicPr>
            <p:nvPr/>
          </p:nvPicPr>
          <p:blipFill>
            <a:blip r:embed="rId3"/>
            <a:stretch>
              <a:fillRect/>
            </a:stretch>
          </p:blipFill>
          <p:spPr>
            <a:xfrm>
              <a:off x="5763163" y="2519166"/>
              <a:ext cx="4917029" cy="2696473"/>
            </a:xfrm>
            <a:prstGeom prst="rect">
              <a:avLst/>
            </a:prstGeom>
          </p:spPr>
        </p:pic>
        <p:sp>
          <p:nvSpPr>
            <p:cNvPr id="6" name="Rechthoek 5">
              <a:extLst>
                <a:ext uri="{FF2B5EF4-FFF2-40B4-BE49-F238E27FC236}">
                  <a16:creationId xmlns:a16="http://schemas.microsoft.com/office/drawing/2014/main" id="{43F62B67-A3B1-44AE-BCEF-29C5B6F38966}"/>
                </a:ext>
              </a:extLst>
            </p:cNvPr>
            <p:cNvSpPr/>
            <p:nvPr/>
          </p:nvSpPr>
          <p:spPr>
            <a:xfrm>
              <a:off x="9215628" y="4876800"/>
              <a:ext cx="1353312" cy="23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8" name="Tekstvak 7">
            <a:extLst>
              <a:ext uri="{FF2B5EF4-FFF2-40B4-BE49-F238E27FC236}">
                <a16:creationId xmlns:a16="http://schemas.microsoft.com/office/drawing/2014/main" id="{F76F7169-EC67-47D5-A33A-97525D511744}"/>
              </a:ext>
            </a:extLst>
          </p:cNvPr>
          <p:cNvSpPr txBox="1"/>
          <p:nvPr/>
        </p:nvSpPr>
        <p:spPr>
          <a:xfrm>
            <a:off x="394337" y="6540500"/>
            <a:ext cx="970843" cy="276999"/>
          </a:xfrm>
          <a:prstGeom prst="rect">
            <a:avLst/>
          </a:prstGeom>
          <a:noFill/>
        </p:spPr>
        <p:txBody>
          <a:bodyPr wrap="none" rtlCol="0">
            <a:spAutoFit/>
          </a:bodyPr>
          <a:lstStyle/>
          <a:p>
            <a:r>
              <a:rPr lang="nl-BE" sz="1200" dirty="0"/>
              <a:t>VRIND, 2017</a:t>
            </a:r>
          </a:p>
        </p:txBody>
      </p:sp>
      <p:pic>
        <p:nvPicPr>
          <p:cNvPr id="9" name="Afbeelding 8">
            <a:extLst>
              <a:ext uri="{FF2B5EF4-FFF2-40B4-BE49-F238E27FC236}">
                <a16:creationId xmlns:a16="http://schemas.microsoft.com/office/drawing/2014/main" id="{E66E7A6C-95D5-4662-878A-811FBA0FBDBB}"/>
              </a:ext>
            </a:extLst>
          </p:cNvPr>
          <p:cNvPicPr>
            <a:picLocks noChangeAspect="1"/>
          </p:cNvPicPr>
          <p:nvPr/>
        </p:nvPicPr>
        <p:blipFill>
          <a:blip r:embed="rId4"/>
          <a:stretch>
            <a:fillRect/>
          </a:stretch>
        </p:blipFill>
        <p:spPr>
          <a:xfrm>
            <a:off x="264778" y="1188005"/>
            <a:ext cx="3578750" cy="3841527"/>
          </a:xfrm>
          <a:prstGeom prst="rect">
            <a:avLst/>
          </a:prstGeom>
        </p:spPr>
      </p:pic>
      <p:pic>
        <p:nvPicPr>
          <p:cNvPr id="10" name="Afbeelding 9">
            <a:extLst>
              <a:ext uri="{FF2B5EF4-FFF2-40B4-BE49-F238E27FC236}">
                <a16:creationId xmlns:a16="http://schemas.microsoft.com/office/drawing/2014/main" id="{BDD75D04-13DD-42E4-9190-A09AD09548A4}"/>
              </a:ext>
            </a:extLst>
          </p:cNvPr>
          <p:cNvPicPr>
            <a:picLocks noChangeAspect="1"/>
          </p:cNvPicPr>
          <p:nvPr/>
        </p:nvPicPr>
        <p:blipFill>
          <a:blip r:embed="rId5"/>
          <a:stretch>
            <a:fillRect/>
          </a:stretch>
        </p:blipFill>
        <p:spPr>
          <a:xfrm>
            <a:off x="184271" y="4983807"/>
            <a:ext cx="4348320" cy="1582231"/>
          </a:xfrm>
          <a:prstGeom prst="rect">
            <a:avLst/>
          </a:prstGeom>
        </p:spPr>
      </p:pic>
      <p:pic>
        <p:nvPicPr>
          <p:cNvPr id="3" name="Afbeelding 2">
            <a:extLst>
              <a:ext uri="{FF2B5EF4-FFF2-40B4-BE49-F238E27FC236}">
                <a16:creationId xmlns:a16="http://schemas.microsoft.com/office/drawing/2014/main" id="{1AC58DB9-4DEC-41E6-92FE-E7A587186A9F}"/>
              </a:ext>
            </a:extLst>
          </p:cNvPr>
          <p:cNvPicPr>
            <a:picLocks noChangeAspect="1"/>
          </p:cNvPicPr>
          <p:nvPr/>
        </p:nvPicPr>
        <p:blipFill>
          <a:blip r:embed="rId6"/>
          <a:stretch>
            <a:fillRect/>
          </a:stretch>
        </p:blipFill>
        <p:spPr>
          <a:xfrm>
            <a:off x="8609302" y="38213"/>
            <a:ext cx="3447902" cy="294781"/>
          </a:xfrm>
          <a:prstGeom prst="rect">
            <a:avLst/>
          </a:prstGeom>
        </p:spPr>
      </p:pic>
      <p:pic>
        <p:nvPicPr>
          <p:cNvPr id="11" name="Afbeelding 10">
            <a:extLst>
              <a:ext uri="{FF2B5EF4-FFF2-40B4-BE49-F238E27FC236}">
                <a16:creationId xmlns:a16="http://schemas.microsoft.com/office/drawing/2014/main" id="{70ED21C8-FB43-48CF-BB1A-F2B67FA0C0B0}"/>
              </a:ext>
            </a:extLst>
          </p:cNvPr>
          <p:cNvPicPr>
            <a:picLocks noChangeAspect="1"/>
          </p:cNvPicPr>
          <p:nvPr/>
        </p:nvPicPr>
        <p:blipFill>
          <a:blip r:embed="rId7"/>
          <a:stretch>
            <a:fillRect/>
          </a:stretch>
        </p:blipFill>
        <p:spPr>
          <a:xfrm>
            <a:off x="8597872" y="409328"/>
            <a:ext cx="3459332" cy="352799"/>
          </a:xfrm>
          <a:prstGeom prst="rect">
            <a:avLst/>
          </a:prstGeom>
        </p:spPr>
      </p:pic>
      <p:pic>
        <p:nvPicPr>
          <p:cNvPr id="12" name="Afbeelding 11">
            <a:extLst>
              <a:ext uri="{FF2B5EF4-FFF2-40B4-BE49-F238E27FC236}">
                <a16:creationId xmlns:a16="http://schemas.microsoft.com/office/drawing/2014/main" id="{2B4A64BF-EB8F-428E-B947-8FAC07D7696D}"/>
              </a:ext>
            </a:extLst>
          </p:cNvPr>
          <p:cNvPicPr>
            <a:picLocks noChangeAspect="1"/>
          </p:cNvPicPr>
          <p:nvPr/>
        </p:nvPicPr>
        <p:blipFill>
          <a:blip r:embed="rId8"/>
          <a:stretch>
            <a:fillRect/>
          </a:stretch>
        </p:blipFill>
        <p:spPr>
          <a:xfrm>
            <a:off x="5529976" y="332995"/>
            <a:ext cx="2983686" cy="472222"/>
          </a:xfrm>
          <a:prstGeom prst="rect">
            <a:avLst/>
          </a:prstGeom>
        </p:spPr>
      </p:pic>
      <p:pic>
        <p:nvPicPr>
          <p:cNvPr id="13" name="Afbeelding 12">
            <a:extLst>
              <a:ext uri="{FF2B5EF4-FFF2-40B4-BE49-F238E27FC236}">
                <a16:creationId xmlns:a16="http://schemas.microsoft.com/office/drawing/2014/main" id="{E388D859-00AB-4ADB-B175-BF89CEFADC97}"/>
              </a:ext>
            </a:extLst>
          </p:cNvPr>
          <p:cNvPicPr>
            <a:picLocks noChangeAspect="1"/>
          </p:cNvPicPr>
          <p:nvPr/>
        </p:nvPicPr>
        <p:blipFill>
          <a:blip r:embed="rId9"/>
          <a:stretch>
            <a:fillRect/>
          </a:stretch>
        </p:blipFill>
        <p:spPr>
          <a:xfrm>
            <a:off x="9472042" y="948055"/>
            <a:ext cx="2488536" cy="973647"/>
          </a:xfrm>
          <a:prstGeom prst="rect">
            <a:avLst/>
          </a:prstGeom>
        </p:spPr>
      </p:pic>
      <p:sp>
        <p:nvSpPr>
          <p:cNvPr id="14" name="Tekstballon: ovaal 13">
            <a:extLst>
              <a:ext uri="{FF2B5EF4-FFF2-40B4-BE49-F238E27FC236}">
                <a16:creationId xmlns:a16="http://schemas.microsoft.com/office/drawing/2014/main" id="{9298A572-2214-4B92-936D-2E5D6E8DB19C}"/>
              </a:ext>
            </a:extLst>
          </p:cNvPr>
          <p:cNvSpPr/>
          <p:nvPr/>
        </p:nvSpPr>
        <p:spPr>
          <a:xfrm>
            <a:off x="8513662" y="2107630"/>
            <a:ext cx="3316224" cy="2621280"/>
          </a:xfrm>
          <a:prstGeom prst="wedgeEllipseCallout">
            <a:avLst>
              <a:gd name="adj1" fmla="val -30139"/>
              <a:gd name="adj2" fmla="val -53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Migratie instroom blijft aanzienlijk tot 2030</a:t>
            </a:r>
          </a:p>
        </p:txBody>
      </p:sp>
    </p:spTree>
    <p:extLst>
      <p:ext uri="{BB962C8B-B14F-4D97-AF65-F5344CB8AC3E}">
        <p14:creationId xmlns:p14="http://schemas.microsoft.com/office/powerpoint/2010/main" val="125139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07F80-5994-4617-86EC-98A91731AC66}"/>
              </a:ext>
            </a:extLst>
          </p:cNvPr>
          <p:cNvSpPr>
            <a:spLocks noGrp="1"/>
          </p:cNvSpPr>
          <p:nvPr>
            <p:ph type="title"/>
          </p:nvPr>
        </p:nvSpPr>
        <p:spPr/>
        <p:txBody>
          <a:bodyPr/>
          <a:lstStyle/>
          <a:p>
            <a:r>
              <a:rPr lang="nl-BE" dirty="0"/>
              <a:t>Trend 4: superdiversiteit</a:t>
            </a:r>
          </a:p>
        </p:txBody>
      </p:sp>
      <p:sp>
        <p:nvSpPr>
          <p:cNvPr id="3" name="Tijdelijke aanduiding voor inhoud 2">
            <a:extLst>
              <a:ext uri="{FF2B5EF4-FFF2-40B4-BE49-F238E27FC236}">
                <a16:creationId xmlns:a16="http://schemas.microsoft.com/office/drawing/2014/main" id="{A56A3CA7-AFD7-4182-B986-931177EB4AB3}"/>
              </a:ext>
            </a:extLst>
          </p:cNvPr>
          <p:cNvSpPr>
            <a:spLocks noGrp="1"/>
          </p:cNvSpPr>
          <p:nvPr>
            <p:ph idx="1"/>
          </p:nvPr>
        </p:nvSpPr>
        <p:spPr>
          <a:xfrm>
            <a:off x="3523488" y="1825625"/>
            <a:ext cx="7830312" cy="4351338"/>
          </a:xfrm>
        </p:spPr>
        <p:txBody>
          <a:bodyPr>
            <a:normAutofit fontScale="92500" lnSpcReduction="20000"/>
          </a:bodyPr>
          <a:lstStyle/>
          <a:p>
            <a:r>
              <a:rPr lang="nl-BE" dirty="0"/>
              <a:t>In grote steden heeft meerderheid een migratieachtergrond</a:t>
            </a:r>
          </a:p>
          <a:p>
            <a:pPr lvl="1"/>
            <a:r>
              <a:rPr lang="nl-BE" dirty="0"/>
              <a:t>Veel diversiteit in de diversiteit: meer landen, talen, religieuze achtergronden,...</a:t>
            </a:r>
          </a:p>
          <a:p>
            <a:pPr lvl="1"/>
            <a:r>
              <a:rPr lang="nl-BE" dirty="0"/>
              <a:t>Verschil binnen een ethnische gemeenschap –bvb. 1</a:t>
            </a:r>
            <a:r>
              <a:rPr lang="nl-BE" baseline="30000" dirty="0"/>
              <a:t>ste</a:t>
            </a:r>
            <a:r>
              <a:rPr lang="nl-BE" dirty="0"/>
              <a:t> versus 4</a:t>
            </a:r>
            <a:r>
              <a:rPr lang="nl-BE" baseline="30000" dirty="0"/>
              <a:t>de</a:t>
            </a:r>
            <a:r>
              <a:rPr lang="nl-BE" dirty="0"/>
              <a:t> generatie, rijk vs arm, ouder vs jong, werkend vs werkloos, gelovig versus ongelovig, hoog vs laagopgeleid,...- wordt groter dan tussen gemeenschappen</a:t>
            </a:r>
          </a:p>
          <a:p>
            <a:pPr lvl="2"/>
            <a:r>
              <a:rPr lang="nl-BE" dirty="0"/>
              <a:t>Individuen met meervoudige identiteiten ipv enkel lid van 1 groep</a:t>
            </a:r>
          </a:p>
          <a:p>
            <a:pPr lvl="2"/>
            <a:r>
              <a:rPr lang="nl-BE" dirty="0"/>
              <a:t>Maken keuzes op kruispunten van die identiteiten</a:t>
            </a:r>
          </a:p>
          <a:p>
            <a:pPr lvl="1"/>
            <a:r>
              <a:rPr lang="nl-BE" dirty="0"/>
              <a:t>Veel jongeren zullen nooit anders gekend hebben</a:t>
            </a:r>
          </a:p>
          <a:p>
            <a:r>
              <a:rPr lang="nl-BE" dirty="0"/>
              <a:t>Hoe weten wanneer verschil relevant en er mee kunnen omgaan wordt sleutelcompetentie in alle mensgerichte beroepen</a:t>
            </a:r>
          </a:p>
        </p:txBody>
      </p:sp>
      <p:pic>
        <p:nvPicPr>
          <p:cNvPr id="1026" name="Picture 2" descr="Superdiversiteit">
            <a:extLst>
              <a:ext uri="{FF2B5EF4-FFF2-40B4-BE49-F238E27FC236}">
                <a16:creationId xmlns:a16="http://schemas.microsoft.com/office/drawing/2014/main" id="{25359CCB-774B-474F-BA15-13C87BD7F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22" y="1739456"/>
            <a:ext cx="2857500" cy="42767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6FBCDB5-9322-4D27-B3B5-678AD95A4C21}"/>
              </a:ext>
            </a:extLst>
          </p:cNvPr>
          <p:cNvSpPr txBox="1"/>
          <p:nvPr/>
        </p:nvSpPr>
        <p:spPr>
          <a:xfrm>
            <a:off x="290322" y="6388608"/>
            <a:ext cx="1938095" cy="369332"/>
          </a:xfrm>
          <a:prstGeom prst="rect">
            <a:avLst/>
          </a:prstGeom>
          <a:noFill/>
        </p:spPr>
        <p:txBody>
          <a:bodyPr wrap="none" rtlCol="0">
            <a:spAutoFit/>
          </a:bodyPr>
          <a:lstStyle/>
          <a:p>
            <a:r>
              <a:rPr lang="nl-BE" dirty="0"/>
              <a:t>Bron: Geldof, 2016</a:t>
            </a:r>
          </a:p>
        </p:txBody>
      </p:sp>
    </p:spTree>
    <p:extLst>
      <p:ext uri="{BB962C8B-B14F-4D97-AF65-F5344CB8AC3E}">
        <p14:creationId xmlns:p14="http://schemas.microsoft.com/office/powerpoint/2010/main" val="156750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E5A43-FB88-4754-AB79-79DF62151F8C}"/>
              </a:ext>
            </a:extLst>
          </p:cNvPr>
          <p:cNvSpPr>
            <a:spLocks noGrp="1"/>
          </p:cNvSpPr>
          <p:nvPr>
            <p:ph type="title"/>
          </p:nvPr>
        </p:nvSpPr>
        <p:spPr/>
        <p:txBody>
          <a:bodyPr/>
          <a:lstStyle/>
          <a:p>
            <a:r>
              <a:rPr lang="nl-BE" dirty="0"/>
              <a:t>Maatschappij </a:t>
            </a:r>
          </a:p>
        </p:txBody>
      </p:sp>
      <p:sp>
        <p:nvSpPr>
          <p:cNvPr id="3" name="Tijdelijke aanduiding voor inhoud 2">
            <a:extLst>
              <a:ext uri="{FF2B5EF4-FFF2-40B4-BE49-F238E27FC236}">
                <a16:creationId xmlns:a16="http://schemas.microsoft.com/office/drawing/2014/main" id="{E34F7F53-768D-4604-9EF1-BC3A5A2CF57D}"/>
              </a:ext>
            </a:extLst>
          </p:cNvPr>
          <p:cNvSpPr>
            <a:spLocks noGrp="1"/>
          </p:cNvSpPr>
          <p:nvPr>
            <p:ph idx="1"/>
          </p:nvPr>
        </p:nvSpPr>
        <p:spPr/>
        <p:txBody>
          <a:bodyPr>
            <a:normAutofit fontScale="92500" lnSpcReduction="20000"/>
          </a:bodyPr>
          <a:lstStyle/>
          <a:p>
            <a:r>
              <a:rPr lang="nl-BE" dirty="0"/>
              <a:t>“Vervrouwelijking” arbeidsmarkt: activiteitsgraad vrouwen sterk gegroeid van in 20 jaar van 45,1% naar 66% vrouwen </a:t>
            </a:r>
            <a:r>
              <a:rPr lang="nl-BE" dirty="0" err="1"/>
              <a:t>vs</a:t>
            </a:r>
            <a:r>
              <a:rPr lang="nl-BE" dirty="0"/>
              <a:t> 75,8% naar 74% mannen waarbij vrouwen tot nu toe wel veel meer deeltijds werken (49,2% deeltijds </a:t>
            </a:r>
            <a:r>
              <a:rPr lang="nl-BE" dirty="0" err="1"/>
              <a:t>vs</a:t>
            </a:r>
            <a:r>
              <a:rPr lang="nl-BE" dirty="0"/>
              <a:t> mannen 9,2 %) (zie grafiek 4)</a:t>
            </a:r>
          </a:p>
          <a:p>
            <a:pPr lvl="1"/>
            <a:r>
              <a:rPr lang="nl-BE" dirty="0"/>
              <a:t>Groei gezinnen met tweeverdieners zet meer druk op werk-privé balans</a:t>
            </a:r>
          </a:p>
          <a:p>
            <a:r>
              <a:rPr lang="nl-BE" dirty="0"/>
              <a:t>Verschuiving in rollenpatronen waarbij traditionele verdeling tussen man en vrouw qua zorg voor afhankelijken / huishouden wijzigt?</a:t>
            </a:r>
          </a:p>
          <a:p>
            <a:pPr lvl="1"/>
            <a:r>
              <a:rPr lang="nl-BE" dirty="0"/>
              <a:t>Meer vrouwen </a:t>
            </a:r>
            <a:r>
              <a:rPr lang="nl-BE" dirty="0" err="1"/>
              <a:t>full-time</a:t>
            </a:r>
            <a:r>
              <a:rPr lang="nl-BE" dirty="0"/>
              <a:t> actief? </a:t>
            </a:r>
          </a:p>
          <a:p>
            <a:r>
              <a:rPr lang="nl-BE" dirty="0"/>
              <a:t>Individualisering (individuele vrijheid = individuele verantwoordelijkheid) versus belang aan collectieve verantwoordelijkheid?</a:t>
            </a:r>
          </a:p>
          <a:p>
            <a:pPr lvl="1"/>
            <a:r>
              <a:rPr lang="nl-BE" dirty="0"/>
              <a:t>Verdere afbouw macht vakbonden en sociale bescherming? Of terug meer aandacht collectivisering? </a:t>
            </a:r>
          </a:p>
          <a:p>
            <a:pPr lvl="1"/>
            <a:r>
              <a:rPr lang="nl-BE" dirty="0"/>
              <a:t>Meer alertheid voor proactief investeren in eigen inzetbaarheid</a:t>
            </a:r>
          </a:p>
          <a:p>
            <a:endParaRPr lang="nl-BE" dirty="0"/>
          </a:p>
        </p:txBody>
      </p:sp>
      <p:sp>
        <p:nvSpPr>
          <p:cNvPr id="5" name="Rechthoek 4">
            <a:extLst>
              <a:ext uri="{FF2B5EF4-FFF2-40B4-BE49-F238E27FC236}">
                <a16:creationId xmlns:a16="http://schemas.microsoft.com/office/drawing/2014/main" id="{9A2C3275-19F5-411A-890F-1F0DAFBDEF78}"/>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11102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639B-2B7E-4301-9EFD-D6F29C133D7E}"/>
              </a:ext>
            </a:extLst>
          </p:cNvPr>
          <p:cNvSpPr>
            <a:spLocks noGrp="1"/>
          </p:cNvSpPr>
          <p:nvPr>
            <p:ph type="title"/>
          </p:nvPr>
        </p:nvSpPr>
        <p:spPr/>
        <p:txBody>
          <a:bodyPr/>
          <a:lstStyle/>
          <a:p>
            <a:r>
              <a:rPr lang="en-GB" dirty="0" err="1"/>
              <a:t>Maatschappij</a:t>
            </a:r>
            <a:endParaRPr lang="en-GB" dirty="0"/>
          </a:p>
        </p:txBody>
      </p:sp>
      <p:sp>
        <p:nvSpPr>
          <p:cNvPr id="3" name="Content Placeholder 2">
            <a:extLst>
              <a:ext uri="{FF2B5EF4-FFF2-40B4-BE49-F238E27FC236}">
                <a16:creationId xmlns:a16="http://schemas.microsoft.com/office/drawing/2014/main" id="{5CE9E6F3-1BE3-4269-9738-2701FF9C03A8}"/>
              </a:ext>
            </a:extLst>
          </p:cNvPr>
          <p:cNvSpPr>
            <a:spLocks noGrp="1"/>
          </p:cNvSpPr>
          <p:nvPr>
            <p:ph sz="half" idx="1"/>
          </p:nvPr>
        </p:nvSpPr>
        <p:spPr>
          <a:xfrm>
            <a:off x="682855" y="1620351"/>
            <a:ext cx="5181600" cy="4351338"/>
          </a:xfrm>
        </p:spPr>
        <p:txBody>
          <a:bodyPr>
            <a:normAutofit fontScale="92500" lnSpcReduction="20000"/>
          </a:bodyPr>
          <a:lstStyle/>
          <a:p>
            <a:r>
              <a:rPr lang="en-GB" dirty="0"/>
              <a:t>Old power vs new power:</a:t>
            </a:r>
          </a:p>
          <a:p>
            <a:pPr lvl="1"/>
            <a:r>
              <a:rPr lang="en-GB" dirty="0"/>
              <a:t>Old = like a currency –held by few, guarded, inaccessible, leader-driven. Goal is to hoard it.</a:t>
            </a:r>
          </a:p>
          <a:p>
            <a:pPr lvl="2"/>
            <a:r>
              <a:rPr lang="en-GB" dirty="0"/>
              <a:t>Own, control, know something exclusively</a:t>
            </a:r>
          </a:p>
          <a:p>
            <a:pPr lvl="2"/>
            <a:r>
              <a:rPr lang="en-GB" dirty="0"/>
              <a:t>Asks only for consumption</a:t>
            </a:r>
          </a:p>
          <a:p>
            <a:pPr lvl="1"/>
            <a:r>
              <a:rPr lang="en-GB" dirty="0"/>
              <a:t>New = like current –made by many, open, participatory, peer driven. Goal is to channel it.</a:t>
            </a:r>
          </a:p>
          <a:p>
            <a:pPr lvl="2"/>
            <a:r>
              <a:rPr lang="en-GB" dirty="0"/>
              <a:t>Tap into capacity and desire to participate  </a:t>
            </a:r>
          </a:p>
          <a:p>
            <a:pPr lvl="2"/>
            <a:r>
              <a:rPr lang="en-GB" dirty="0"/>
              <a:t>Share, shape, fund, produce, co-own</a:t>
            </a:r>
          </a:p>
          <a:p>
            <a:r>
              <a:rPr lang="en-GB" dirty="0"/>
              <a:t>New is not necessarily better:</a:t>
            </a:r>
          </a:p>
          <a:p>
            <a:pPr lvl="1"/>
            <a:r>
              <a:rPr lang="en-GB" dirty="0"/>
              <a:t>Fine line between democratising participation and a mob mentality</a:t>
            </a:r>
          </a:p>
        </p:txBody>
      </p:sp>
      <p:pic>
        <p:nvPicPr>
          <p:cNvPr id="5" name="Picture 4">
            <a:extLst>
              <a:ext uri="{FF2B5EF4-FFF2-40B4-BE49-F238E27FC236}">
                <a16:creationId xmlns:a16="http://schemas.microsoft.com/office/drawing/2014/main" id="{530FE766-5868-44F1-9A9F-CB2C94567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07207"/>
            <a:ext cx="5714999" cy="2366962"/>
          </a:xfrm>
          <a:prstGeom prst="rect">
            <a:avLst/>
          </a:prstGeom>
        </p:spPr>
      </p:pic>
      <p:pic>
        <p:nvPicPr>
          <p:cNvPr id="13" name="Picture 12">
            <a:extLst>
              <a:ext uri="{FF2B5EF4-FFF2-40B4-BE49-F238E27FC236}">
                <a16:creationId xmlns:a16="http://schemas.microsoft.com/office/drawing/2014/main" id="{9E1BB999-ABCA-4AC7-A2C6-B0005DD5D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190" y="3102429"/>
            <a:ext cx="5404309" cy="2994888"/>
          </a:xfrm>
          <a:prstGeom prst="rect">
            <a:avLst/>
          </a:prstGeom>
        </p:spPr>
      </p:pic>
      <p:sp>
        <p:nvSpPr>
          <p:cNvPr id="14" name="TextBox 13">
            <a:extLst>
              <a:ext uri="{FF2B5EF4-FFF2-40B4-BE49-F238E27FC236}">
                <a16:creationId xmlns:a16="http://schemas.microsoft.com/office/drawing/2014/main" id="{E6258C01-6EAA-4513-A14E-4EE94B95EA0F}"/>
              </a:ext>
            </a:extLst>
          </p:cNvPr>
          <p:cNvSpPr txBox="1"/>
          <p:nvPr/>
        </p:nvSpPr>
        <p:spPr>
          <a:xfrm>
            <a:off x="513183" y="6308209"/>
            <a:ext cx="5053306" cy="369332"/>
          </a:xfrm>
          <a:prstGeom prst="rect">
            <a:avLst/>
          </a:prstGeom>
          <a:noFill/>
        </p:spPr>
        <p:txBody>
          <a:bodyPr wrap="none" rtlCol="0">
            <a:spAutoFit/>
          </a:bodyPr>
          <a:lstStyle/>
          <a:p>
            <a:r>
              <a:rPr lang="en-GB" dirty="0"/>
              <a:t>https://hbr.org/2014/12/understanding-new-power</a:t>
            </a:r>
          </a:p>
        </p:txBody>
      </p:sp>
      <p:sp>
        <p:nvSpPr>
          <p:cNvPr id="15" name="TextBox 14">
            <a:extLst>
              <a:ext uri="{FF2B5EF4-FFF2-40B4-BE49-F238E27FC236}">
                <a16:creationId xmlns:a16="http://schemas.microsoft.com/office/drawing/2014/main" id="{6164009E-EC49-472F-851C-F9188344EF9B}"/>
              </a:ext>
            </a:extLst>
          </p:cNvPr>
          <p:cNvSpPr txBox="1"/>
          <p:nvPr/>
        </p:nvSpPr>
        <p:spPr>
          <a:xfrm>
            <a:off x="9470571" y="6308209"/>
            <a:ext cx="2068195" cy="369332"/>
          </a:xfrm>
          <a:prstGeom prst="rect">
            <a:avLst/>
          </a:prstGeom>
          <a:noFill/>
        </p:spPr>
        <p:txBody>
          <a:bodyPr wrap="none" rtlCol="0">
            <a:spAutoFit/>
          </a:bodyPr>
          <a:lstStyle/>
          <a:p>
            <a:r>
              <a:rPr lang="en-GB" dirty="0"/>
              <a:t>HBR, </a:t>
            </a:r>
            <a:r>
              <a:rPr lang="en-GB" dirty="0" err="1"/>
              <a:t>dec</a:t>
            </a:r>
            <a:r>
              <a:rPr lang="en-GB" dirty="0"/>
              <a:t> 2014 issue</a:t>
            </a:r>
          </a:p>
        </p:txBody>
      </p:sp>
    </p:spTree>
    <p:extLst>
      <p:ext uri="{BB962C8B-B14F-4D97-AF65-F5344CB8AC3E}">
        <p14:creationId xmlns:p14="http://schemas.microsoft.com/office/powerpoint/2010/main" val="30023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8A1F7-FE0E-4D62-9F91-296E0FBB1105}"/>
              </a:ext>
            </a:extLst>
          </p:cNvPr>
          <p:cNvSpPr>
            <a:spLocks noGrp="1"/>
          </p:cNvSpPr>
          <p:nvPr>
            <p:ph type="title"/>
          </p:nvPr>
        </p:nvSpPr>
        <p:spPr>
          <a:xfrm>
            <a:off x="37008" y="67945"/>
            <a:ext cx="12055932" cy="1325563"/>
          </a:xfrm>
        </p:spPr>
        <p:txBody>
          <a:bodyPr>
            <a:normAutofit/>
          </a:bodyPr>
          <a:lstStyle/>
          <a:p>
            <a:r>
              <a:rPr lang="nl-BE" dirty="0"/>
              <a:t>Trends 4: “vervrouwelijking” activiteit (incl. via deeltijdse arbeid)</a:t>
            </a:r>
          </a:p>
        </p:txBody>
      </p:sp>
      <p:pic>
        <p:nvPicPr>
          <p:cNvPr id="4" name="Afbeelding 3">
            <a:extLst>
              <a:ext uri="{FF2B5EF4-FFF2-40B4-BE49-F238E27FC236}">
                <a16:creationId xmlns:a16="http://schemas.microsoft.com/office/drawing/2014/main" id="{1C94E07C-58CD-4EA0-AF9C-F22ADBE0BFAD}"/>
              </a:ext>
            </a:extLst>
          </p:cNvPr>
          <p:cNvPicPr>
            <a:picLocks noChangeAspect="1"/>
          </p:cNvPicPr>
          <p:nvPr/>
        </p:nvPicPr>
        <p:blipFill>
          <a:blip r:embed="rId2"/>
          <a:stretch>
            <a:fillRect/>
          </a:stretch>
        </p:blipFill>
        <p:spPr>
          <a:xfrm>
            <a:off x="48438" y="1393826"/>
            <a:ext cx="6401149" cy="5103008"/>
          </a:xfrm>
          <a:prstGeom prst="rect">
            <a:avLst/>
          </a:prstGeom>
        </p:spPr>
      </p:pic>
      <p:pic>
        <p:nvPicPr>
          <p:cNvPr id="3" name="Afbeelding 2">
            <a:extLst>
              <a:ext uri="{FF2B5EF4-FFF2-40B4-BE49-F238E27FC236}">
                <a16:creationId xmlns:a16="http://schemas.microsoft.com/office/drawing/2014/main" id="{59BC5C3F-4FD9-4987-BEE6-DEA400EE10C8}"/>
              </a:ext>
            </a:extLst>
          </p:cNvPr>
          <p:cNvPicPr>
            <a:picLocks noChangeAspect="1"/>
          </p:cNvPicPr>
          <p:nvPr/>
        </p:nvPicPr>
        <p:blipFill>
          <a:blip r:embed="rId3"/>
          <a:stretch>
            <a:fillRect/>
          </a:stretch>
        </p:blipFill>
        <p:spPr>
          <a:xfrm>
            <a:off x="6461017" y="2501478"/>
            <a:ext cx="5682449" cy="3995356"/>
          </a:xfrm>
          <a:prstGeom prst="rect">
            <a:avLst/>
          </a:prstGeom>
        </p:spPr>
      </p:pic>
      <p:sp>
        <p:nvSpPr>
          <p:cNvPr id="5" name="Tekstballon: ovaal 4">
            <a:extLst>
              <a:ext uri="{FF2B5EF4-FFF2-40B4-BE49-F238E27FC236}">
                <a16:creationId xmlns:a16="http://schemas.microsoft.com/office/drawing/2014/main" id="{71278B6A-7178-4B27-B8B2-65EB95E8DD22}"/>
              </a:ext>
            </a:extLst>
          </p:cNvPr>
          <p:cNvSpPr/>
          <p:nvPr/>
        </p:nvSpPr>
        <p:spPr>
          <a:xfrm>
            <a:off x="6569973" y="1099757"/>
            <a:ext cx="5402580" cy="1114044"/>
          </a:xfrm>
          <a:prstGeom prst="wedgeEllipseCallout">
            <a:avLst>
              <a:gd name="adj1" fmla="val 6328"/>
              <a:gd name="adj2" fmla="val 7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1 op 4 vrouwen deeltijds </a:t>
            </a:r>
            <a:r>
              <a:rPr lang="nl-BE" sz="1600" dirty="0" err="1"/>
              <a:t>owv</a:t>
            </a:r>
            <a:r>
              <a:rPr lang="nl-BE" sz="1600" dirty="0"/>
              <a:t> zorg (</a:t>
            </a:r>
            <a:r>
              <a:rPr lang="nl-BE" sz="1600" dirty="0" err="1"/>
              <a:t>vs</a:t>
            </a:r>
            <a:r>
              <a:rPr lang="nl-BE" sz="1600" dirty="0"/>
              <a:t> 7% mannen) en 54,4% </a:t>
            </a:r>
            <a:r>
              <a:rPr lang="nl-BE" sz="1600" dirty="0" err="1"/>
              <a:t>owv</a:t>
            </a:r>
            <a:r>
              <a:rPr lang="nl-BE" sz="1600" dirty="0"/>
              <a:t> afstemming werk leven (</a:t>
            </a:r>
            <a:r>
              <a:rPr lang="nl-BE" sz="1600" dirty="0" err="1"/>
              <a:t>vs</a:t>
            </a:r>
            <a:r>
              <a:rPr lang="nl-BE" sz="1600" dirty="0"/>
              <a:t> 26,4% bij mannen)</a:t>
            </a:r>
          </a:p>
        </p:txBody>
      </p:sp>
      <p:sp>
        <p:nvSpPr>
          <p:cNvPr id="7" name="Rechthoek 6">
            <a:extLst>
              <a:ext uri="{FF2B5EF4-FFF2-40B4-BE49-F238E27FC236}">
                <a16:creationId xmlns:a16="http://schemas.microsoft.com/office/drawing/2014/main" id="{F1D09EE1-5A78-4578-AF02-8A8556F5733A}"/>
              </a:ext>
            </a:extLst>
          </p:cNvPr>
          <p:cNvSpPr/>
          <p:nvPr/>
        </p:nvSpPr>
        <p:spPr>
          <a:xfrm>
            <a:off x="338580" y="6477411"/>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247027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E5A43-FB88-4754-AB79-79DF62151F8C}"/>
              </a:ext>
            </a:extLst>
          </p:cNvPr>
          <p:cNvSpPr>
            <a:spLocks noGrp="1"/>
          </p:cNvSpPr>
          <p:nvPr>
            <p:ph type="title"/>
          </p:nvPr>
        </p:nvSpPr>
        <p:spPr/>
        <p:txBody>
          <a:bodyPr/>
          <a:lstStyle/>
          <a:p>
            <a:r>
              <a:rPr lang="nl-BE"/>
              <a:t>Technologie</a:t>
            </a:r>
            <a:endParaRPr lang="nl-BE" dirty="0"/>
          </a:p>
        </p:txBody>
      </p:sp>
      <p:sp>
        <p:nvSpPr>
          <p:cNvPr id="3" name="Tijdelijke aanduiding voor inhoud 2">
            <a:extLst>
              <a:ext uri="{FF2B5EF4-FFF2-40B4-BE49-F238E27FC236}">
                <a16:creationId xmlns:a16="http://schemas.microsoft.com/office/drawing/2014/main" id="{E34F7F53-768D-4604-9EF1-BC3A5A2CF57D}"/>
              </a:ext>
            </a:extLst>
          </p:cNvPr>
          <p:cNvSpPr>
            <a:spLocks noGrp="1"/>
          </p:cNvSpPr>
          <p:nvPr>
            <p:ph idx="1"/>
          </p:nvPr>
        </p:nvSpPr>
        <p:spPr/>
        <p:txBody>
          <a:bodyPr>
            <a:normAutofit fontScale="92500" lnSpcReduction="10000"/>
          </a:bodyPr>
          <a:lstStyle/>
          <a:p>
            <a:r>
              <a:rPr lang="nl-BE" dirty="0"/>
              <a:t>Digitalisering, automatisering en toegenomen snelheid technologische innovatie: </a:t>
            </a:r>
          </a:p>
          <a:p>
            <a:pPr lvl="1"/>
            <a:r>
              <a:rPr lang="nl-BE" dirty="0"/>
              <a:t>Beperkt aantal jobs worden vernietigd (zie grafiek 5), meer gecreëerd, met vooral complementariteit (samenwerken mens en technologie)?</a:t>
            </a:r>
          </a:p>
          <a:p>
            <a:pPr lvl="2"/>
            <a:r>
              <a:rPr lang="nl-BE" dirty="0"/>
              <a:t>Limieten van toename arbeidsproductiviteit door kapitaalsintensivering en afbouw manuele arbeid in industrie stilaan bereikt? Enkel alles wat routine is, verdwijnt nog (zie grafiek 6)? </a:t>
            </a:r>
          </a:p>
          <a:p>
            <a:pPr lvl="3"/>
            <a:r>
              <a:rPr lang="nl-BE" dirty="0"/>
              <a:t>Commerciële dienstensector (</a:t>
            </a:r>
            <a:r>
              <a:rPr lang="nl-BE" dirty="0" err="1"/>
              <a:t>bvb</a:t>
            </a:r>
            <a:r>
              <a:rPr lang="nl-BE" dirty="0"/>
              <a:t>. bank –en financiewezen) meest impact van digitalisering?</a:t>
            </a:r>
          </a:p>
          <a:p>
            <a:pPr lvl="3"/>
            <a:r>
              <a:rPr lang="nl-BE" dirty="0"/>
              <a:t>Klanten acceptatie speelt rol (willen we wel bediend worden door een robot?)</a:t>
            </a:r>
          </a:p>
          <a:p>
            <a:pPr lvl="2"/>
            <a:r>
              <a:rPr lang="nl-BE" dirty="0"/>
              <a:t>Werkverlichting en dus werkbaarheid verbeteren? </a:t>
            </a:r>
          </a:p>
          <a:p>
            <a:pPr lvl="2"/>
            <a:r>
              <a:rPr lang="nl-BE" dirty="0"/>
              <a:t>Inhoud jobs verandert snel? </a:t>
            </a:r>
          </a:p>
          <a:p>
            <a:pPr lvl="3"/>
            <a:r>
              <a:rPr lang="nl-BE" dirty="0"/>
              <a:t>Stagnerende arbeidsproductiviteit terug omhoog (zie grafiek 7) en dus hogere economische groei, met minder off-shoring en meer “re-shoring”? </a:t>
            </a:r>
          </a:p>
          <a:p>
            <a:pPr lvl="3"/>
            <a:r>
              <a:rPr lang="nl-BE" dirty="0"/>
              <a:t>Echter druk op competenties: </a:t>
            </a:r>
          </a:p>
          <a:p>
            <a:pPr lvl="4"/>
            <a:r>
              <a:rPr lang="nl-BE" dirty="0"/>
              <a:t>snelle veroudering kennis ook voor diegenen die hooggeschoold zijn? </a:t>
            </a:r>
          </a:p>
          <a:p>
            <a:pPr lvl="4"/>
            <a:r>
              <a:rPr lang="nl-BE" dirty="0"/>
              <a:t>minder kansen voor laaggeschoolden?</a:t>
            </a:r>
          </a:p>
          <a:p>
            <a:pPr lvl="1"/>
            <a:endParaRPr lang="nl-BE" dirty="0"/>
          </a:p>
        </p:txBody>
      </p:sp>
      <p:sp>
        <p:nvSpPr>
          <p:cNvPr id="5" name="Rechthoek 4">
            <a:extLst>
              <a:ext uri="{FF2B5EF4-FFF2-40B4-BE49-F238E27FC236}">
                <a16:creationId xmlns:a16="http://schemas.microsoft.com/office/drawing/2014/main" id="{9889AF81-455F-4908-8066-11A5537A7A9E}"/>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226810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E5A43-FB88-4754-AB79-79DF62151F8C}"/>
              </a:ext>
            </a:extLst>
          </p:cNvPr>
          <p:cNvSpPr>
            <a:spLocks noGrp="1"/>
          </p:cNvSpPr>
          <p:nvPr>
            <p:ph type="title"/>
          </p:nvPr>
        </p:nvSpPr>
        <p:spPr/>
        <p:txBody>
          <a:bodyPr/>
          <a:lstStyle/>
          <a:p>
            <a:r>
              <a:rPr lang="nl-BE"/>
              <a:t>Technologie</a:t>
            </a:r>
            <a:endParaRPr lang="nl-BE" dirty="0"/>
          </a:p>
        </p:txBody>
      </p:sp>
      <p:sp>
        <p:nvSpPr>
          <p:cNvPr id="3" name="Tijdelijke aanduiding voor inhoud 2">
            <a:extLst>
              <a:ext uri="{FF2B5EF4-FFF2-40B4-BE49-F238E27FC236}">
                <a16:creationId xmlns:a16="http://schemas.microsoft.com/office/drawing/2014/main" id="{E34F7F53-768D-4604-9EF1-BC3A5A2CF57D}"/>
              </a:ext>
            </a:extLst>
          </p:cNvPr>
          <p:cNvSpPr>
            <a:spLocks noGrp="1"/>
          </p:cNvSpPr>
          <p:nvPr>
            <p:ph idx="1"/>
          </p:nvPr>
        </p:nvSpPr>
        <p:spPr/>
        <p:txBody>
          <a:bodyPr>
            <a:normAutofit fontScale="92500" lnSpcReduction="10000"/>
          </a:bodyPr>
          <a:lstStyle/>
          <a:p>
            <a:pPr lvl="1"/>
            <a:r>
              <a:rPr lang="nl-BE" dirty="0"/>
              <a:t>ICT maakt gepersonaliseerd/informeel leren mogelijk?</a:t>
            </a:r>
          </a:p>
          <a:p>
            <a:pPr lvl="1"/>
            <a:r>
              <a:rPr lang="nl-BE" dirty="0"/>
              <a:t>Makkelijker om zelfstandige te worden via ICT en ermee verbonden deeleconomie / platformeconomie</a:t>
            </a:r>
          </a:p>
          <a:p>
            <a:pPr lvl="2"/>
            <a:r>
              <a:rPr lang="nl-BE" dirty="0"/>
              <a:t>Kunnen we conflicten met arbeidsrecht betreffende relatie met platform (schijnzelfstandigen) oplossen?</a:t>
            </a:r>
          </a:p>
          <a:p>
            <a:pPr lvl="2"/>
            <a:r>
              <a:rPr lang="nl-BE" dirty="0"/>
              <a:t>Zal “peer </a:t>
            </a:r>
            <a:r>
              <a:rPr lang="nl-BE" dirty="0" err="1"/>
              <a:t>to</a:t>
            </a:r>
            <a:r>
              <a:rPr lang="nl-BE" dirty="0"/>
              <a:t> peer” ongelijkheid doen toenemen (om te delen moet je bezit hebben) of eerder afnemen (activeren inactieven en studenten)?</a:t>
            </a:r>
          </a:p>
          <a:p>
            <a:pPr lvl="1"/>
            <a:r>
              <a:rPr lang="nl-BE" dirty="0"/>
              <a:t>Toename nood aan numerieke flexibiliteit bij bedrijven en dus meer zelfstandigen, tijdelijke arbeid…?</a:t>
            </a:r>
          </a:p>
          <a:p>
            <a:pPr lvl="2"/>
            <a:r>
              <a:rPr lang="nl-BE" dirty="0"/>
              <a:t>Genereert meer onzekerheid voor werkenden</a:t>
            </a:r>
          </a:p>
          <a:p>
            <a:pPr lvl="2"/>
            <a:r>
              <a:rPr lang="nl-BE" dirty="0"/>
              <a:t>Getemperd door arbeidsrecht en piramidaal sociaal overleg</a:t>
            </a:r>
          </a:p>
          <a:p>
            <a:pPr lvl="2"/>
            <a:r>
              <a:rPr lang="nl-BE" dirty="0"/>
              <a:t>Ook mogelijk meer belang aan vaste relaties werknemers met bedrijven </a:t>
            </a:r>
            <a:r>
              <a:rPr lang="nl-BE" dirty="0" err="1"/>
              <a:t>owv</a:t>
            </a:r>
            <a:r>
              <a:rPr lang="nl-BE" dirty="0"/>
              <a:t> specifieke kennis/competenties waar men intern flexibel beroep op kan doen?</a:t>
            </a:r>
          </a:p>
          <a:p>
            <a:pPr lvl="2"/>
            <a:r>
              <a:rPr lang="nl-BE" dirty="0"/>
              <a:t>Ook in functie van krapte op arbeidsmarkt: hoe krapper, hoe meer men mensen in bedrijf wil houden eerder dan erom concurreren</a:t>
            </a:r>
          </a:p>
          <a:p>
            <a:pPr lvl="2"/>
            <a:endParaRPr lang="nl-BE" dirty="0"/>
          </a:p>
          <a:p>
            <a:pPr lvl="1"/>
            <a:endParaRPr lang="nl-BE" dirty="0"/>
          </a:p>
        </p:txBody>
      </p:sp>
      <p:sp>
        <p:nvSpPr>
          <p:cNvPr id="5" name="Rechthoek 4">
            <a:extLst>
              <a:ext uri="{FF2B5EF4-FFF2-40B4-BE49-F238E27FC236}">
                <a16:creationId xmlns:a16="http://schemas.microsoft.com/office/drawing/2014/main" id="{7E893BC9-C3FE-49E1-9848-17F71DCC63AC}"/>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71779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5289DB3-8427-4780-ADE1-E24805217C97}"/>
              </a:ext>
            </a:extLst>
          </p:cNvPr>
          <p:cNvPicPr>
            <a:picLocks noChangeAspect="1"/>
          </p:cNvPicPr>
          <p:nvPr/>
        </p:nvPicPr>
        <p:blipFill>
          <a:blip r:embed="rId2"/>
          <a:stretch>
            <a:fillRect/>
          </a:stretch>
        </p:blipFill>
        <p:spPr>
          <a:xfrm>
            <a:off x="85739" y="136799"/>
            <a:ext cx="6401764" cy="4440494"/>
          </a:xfrm>
          <a:prstGeom prst="rect">
            <a:avLst/>
          </a:prstGeom>
        </p:spPr>
      </p:pic>
      <p:cxnSp>
        <p:nvCxnSpPr>
          <p:cNvPr id="6" name="Rechte verbindingslijn 5">
            <a:extLst>
              <a:ext uri="{FF2B5EF4-FFF2-40B4-BE49-F238E27FC236}">
                <a16:creationId xmlns:a16="http://schemas.microsoft.com/office/drawing/2014/main" id="{01006230-5378-4D4E-BCD1-C5BC6DB64104}"/>
              </a:ext>
            </a:extLst>
          </p:cNvPr>
          <p:cNvCxnSpPr>
            <a:cxnSpLocks/>
          </p:cNvCxnSpPr>
          <p:nvPr/>
        </p:nvCxnSpPr>
        <p:spPr>
          <a:xfrm>
            <a:off x="3627743" y="832557"/>
            <a:ext cx="0" cy="30489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3795FAA6-E818-4774-B619-0C432009E231}"/>
              </a:ext>
            </a:extLst>
          </p:cNvPr>
          <p:cNvPicPr>
            <a:picLocks noChangeAspect="1"/>
          </p:cNvPicPr>
          <p:nvPr/>
        </p:nvPicPr>
        <p:blipFill>
          <a:blip r:embed="rId3"/>
          <a:stretch>
            <a:fillRect/>
          </a:stretch>
        </p:blipFill>
        <p:spPr>
          <a:xfrm>
            <a:off x="6777530" y="751045"/>
            <a:ext cx="2692231" cy="1541040"/>
          </a:xfrm>
          <a:prstGeom prst="rect">
            <a:avLst/>
          </a:prstGeom>
        </p:spPr>
      </p:pic>
      <p:sp>
        <p:nvSpPr>
          <p:cNvPr id="8" name="Rechthoek 7">
            <a:extLst>
              <a:ext uri="{FF2B5EF4-FFF2-40B4-BE49-F238E27FC236}">
                <a16:creationId xmlns:a16="http://schemas.microsoft.com/office/drawing/2014/main" id="{1557254B-D63B-4E7D-A198-4A0E2098DD5A}"/>
              </a:ext>
            </a:extLst>
          </p:cNvPr>
          <p:cNvSpPr/>
          <p:nvPr/>
        </p:nvSpPr>
        <p:spPr>
          <a:xfrm>
            <a:off x="6777530" y="-19196"/>
            <a:ext cx="5414469" cy="707886"/>
          </a:xfrm>
          <a:prstGeom prst="rect">
            <a:avLst/>
          </a:prstGeom>
        </p:spPr>
        <p:txBody>
          <a:bodyPr wrap="square">
            <a:spAutoFit/>
          </a:bodyPr>
          <a:lstStyle/>
          <a:p>
            <a:r>
              <a:rPr lang="nl-BE" sz="4000" dirty="0"/>
              <a:t>Trends 5: automatisering</a:t>
            </a:r>
          </a:p>
        </p:txBody>
      </p:sp>
      <p:sp>
        <p:nvSpPr>
          <p:cNvPr id="9" name="Tekstvak 8">
            <a:extLst>
              <a:ext uri="{FF2B5EF4-FFF2-40B4-BE49-F238E27FC236}">
                <a16:creationId xmlns:a16="http://schemas.microsoft.com/office/drawing/2014/main" id="{7B2484D8-9C46-46D2-B95E-3F895D8A4888}"/>
              </a:ext>
            </a:extLst>
          </p:cNvPr>
          <p:cNvSpPr txBox="1"/>
          <p:nvPr/>
        </p:nvSpPr>
        <p:spPr>
          <a:xfrm>
            <a:off x="3601997" y="859421"/>
            <a:ext cx="548640" cy="369332"/>
          </a:xfrm>
          <a:prstGeom prst="rect">
            <a:avLst/>
          </a:prstGeom>
          <a:noFill/>
        </p:spPr>
        <p:txBody>
          <a:bodyPr wrap="square" rtlCol="0">
            <a:spAutoFit/>
          </a:bodyPr>
          <a:lstStyle/>
          <a:p>
            <a:r>
              <a:rPr lang="nl-BE" b="1" dirty="0"/>
              <a:t>7%</a:t>
            </a:r>
          </a:p>
        </p:txBody>
      </p:sp>
      <p:sp>
        <p:nvSpPr>
          <p:cNvPr id="5" name="Ovaal 4">
            <a:extLst>
              <a:ext uri="{FF2B5EF4-FFF2-40B4-BE49-F238E27FC236}">
                <a16:creationId xmlns:a16="http://schemas.microsoft.com/office/drawing/2014/main" id="{C84CE1FF-3E48-4B21-B84C-719952042E62}"/>
              </a:ext>
            </a:extLst>
          </p:cNvPr>
          <p:cNvSpPr/>
          <p:nvPr/>
        </p:nvSpPr>
        <p:spPr>
          <a:xfrm>
            <a:off x="702805" y="1180901"/>
            <a:ext cx="4181856" cy="24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E0198C95-CCA1-4D80-87C0-9946DF071F60}"/>
              </a:ext>
            </a:extLst>
          </p:cNvPr>
          <p:cNvSpPr/>
          <p:nvPr/>
        </p:nvSpPr>
        <p:spPr>
          <a:xfrm>
            <a:off x="461970" y="4714107"/>
            <a:ext cx="8122966" cy="1754326"/>
          </a:xfrm>
          <a:prstGeom prst="rect">
            <a:avLst/>
          </a:prstGeom>
        </p:spPr>
        <p:txBody>
          <a:bodyPr wrap="square">
            <a:spAutoFit/>
          </a:bodyPr>
          <a:lstStyle/>
          <a:p>
            <a:r>
              <a:rPr lang="en-GB" dirty="0"/>
              <a:t>“The main conclusion from our paper is that automation and digitalisation are unlikely to destroy large numbers of jobs. However, low qualified workers are likely to bear the brunt of the adjustment costs as the </a:t>
            </a:r>
            <a:r>
              <a:rPr lang="en-GB" dirty="0" err="1"/>
              <a:t>automatibility</a:t>
            </a:r>
            <a:r>
              <a:rPr lang="en-GB" dirty="0"/>
              <a:t> of their jobs is higher compared to highly qualified workers. Therefore, the likely challenge for the future lies in coping with rising inequality and ensuring sufficient (re-) training especially for low qualified workers.” </a:t>
            </a:r>
          </a:p>
        </p:txBody>
      </p:sp>
      <p:sp>
        <p:nvSpPr>
          <p:cNvPr id="11" name="TextBox 10">
            <a:extLst>
              <a:ext uri="{FF2B5EF4-FFF2-40B4-BE49-F238E27FC236}">
                <a16:creationId xmlns:a16="http://schemas.microsoft.com/office/drawing/2014/main" id="{0A65269E-B382-489E-8DBE-23782B34E41A}"/>
              </a:ext>
            </a:extLst>
          </p:cNvPr>
          <p:cNvSpPr txBox="1"/>
          <p:nvPr/>
        </p:nvSpPr>
        <p:spPr>
          <a:xfrm>
            <a:off x="258146" y="4040770"/>
            <a:ext cx="3242106" cy="276999"/>
          </a:xfrm>
          <a:prstGeom prst="rect">
            <a:avLst/>
          </a:prstGeom>
          <a:noFill/>
        </p:spPr>
        <p:txBody>
          <a:bodyPr wrap="none" rtlCol="0">
            <a:spAutoFit/>
          </a:bodyPr>
          <a:lstStyle/>
          <a:p>
            <a:r>
              <a:rPr lang="en-GB" sz="1200" dirty="0"/>
              <a:t>High risk = more than 70 perc automatable tasks </a:t>
            </a:r>
          </a:p>
        </p:txBody>
      </p:sp>
      <p:sp>
        <p:nvSpPr>
          <p:cNvPr id="13" name="Rectangle 12">
            <a:extLst>
              <a:ext uri="{FF2B5EF4-FFF2-40B4-BE49-F238E27FC236}">
                <a16:creationId xmlns:a16="http://schemas.microsoft.com/office/drawing/2014/main" id="{DFDE5A81-4566-4BF2-8FE0-837058615623}"/>
              </a:ext>
            </a:extLst>
          </p:cNvPr>
          <p:cNvSpPr/>
          <p:nvPr/>
        </p:nvSpPr>
        <p:spPr>
          <a:xfrm>
            <a:off x="6522955" y="2331174"/>
            <a:ext cx="5583306" cy="2031325"/>
          </a:xfrm>
          <a:prstGeom prst="rect">
            <a:avLst/>
          </a:prstGeom>
        </p:spPr>
        <p:txBody>
          <a:bodyPr wrap="square">
            <a:spAutoFit/>
          </a:bodyPr>
          <a:lstStyle/>
          <a:p>
            <a:pPr marL="285750" indent="-285750">
              <a:buFont typeface="Arial" panose="020B0604020202020204" pitchFamily="34" charset="0"/>
              <a:buChar char="•"/>
            </a:pPr>
            <a:r>
              <a:rPr lang="en-GB" sz="1400" dirty="0" err="1"/>
              <a:t>automatibility</a:t>
            </a:r>
            <a:r>
              <a:rPr lang="en-GB" sz="1400" dirty="0"/>
              <a:t> of jobs is lower in jobs with high educational job requirements or jobs which require cooperation with other employees or where people spend more time on influencing others</a:t>
            </a:r>
          </a:p>
          <a:p>
            <a:pPr marL="285750" indent="-285750">
              <a:buFont typeface="Arial" panose="020B0604020202020204" pitchFamily="34" charset="0"/>
              <a:buChar char="•"/>
            </a:pPr>
            <a:r>
              <a:rPr lang="en-GB" sz="1400" dirty="0" err="1"/>
              <a:t>automatibility</a:t>
            </a:r>
            <a:r>
              <a:rPr lang="en-GB" sz="1400" dirty="0"/>
              <a:t> is higher in jobs with a high share of tasks that are related to exchanging information, selling or using fingers and hands</a:t>
            </a:r>
          </a:p>
          <a:p>
            <a:pPr marL="285750" indent="-285750">
              <a:buFont typeface="Arial" panose="020B0604020202020204" pitchFamily="34" charset="0"/>
              <a:buChar char="•"/>
            </a:pPr>
            <a:r>
              <a:rPr lang="en-GB" sz="1400" dirty="0"/>
              <a:t>this resembles the evidence from the task-based literature which argues that so-called routine tasks are subject to automation, whereas interactive or cognitive tasks are less likely to be substituted by machines and computers </a:t>
            </a:r>
          </a:p>
        </p:txBody>
      </p:sp>
    </p:spTree>
    <p:extLst>
      <p:ext uri="{BB962C8B-B14F-4D97-AF65-F5344CB8AC3E}">
        <p14:creationId xmlns:p14="http://schemas.microsoft.com/office/powerpoint/2010/main" val="400472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79">
            <a:extLst>
              <a:ext uri="{FF2B5EF4-FFF2-40B4-BE49-F238E27FC236}">
                <a16:creationId xmlns:a16="http://schemas.microsoft.com/office/drawing/2014/main" id="{E7D86AF5-53FE-4C8C-A9DC-FC55EEF16C3E}"/>
              </a:ext>
            </a:extLst>
          </p:cNvPr>
          <p:cNvPicPr/>
          <p:nvPr/>
        </p:nvPicPr>
        <p:blipFill>
          <a:blip r:embed="rId2"/>
          <a:stretch>
            <a:fillRect/>
          </a:stretch>
        </p:blipFill>
        <p:spPr>
          <a:xfrm>
            <a:off x="295211" y="697230"/>
            <a:ext cx="7980109" cy="5020818"/>
          </a:xfrm>
          <a:prstGeom prst="rect">
            <a:avLst/>
          </a:prstGeom>
        </p:spPr>
      </p:pic>
      <p:sp>
        <p:nvSpPr>
          <p:cNvPr id="6" name="Rechthoek 5">
            <a:extLst>
              <a:ext uri="{FF2B5EF4-FFF2-40B4-BE49-F238E27FC236}">
                <a16:creationId xmlns:a16="http://schemas.microsoft.com/office/drawing/2014/main" id="{579B2173-7265-440F-8CF9-3A34F4955507}"/>
              </a:ext>
            </a:extLst>
          </p:cNvPr>
          <p:cNvSpPr/>
          <p:nvPr/>
        </p:nvSpPr>
        <p:spPr>
          <a:xfrm>
            <a:off x="5411724" y="3523424"/>
            <a:ext cx="2783586" cy="954107"/>
          </a:xfrm>
          <a:prstGeom prst="rect">
            <a:avLst/>
          </a:prstGeom>
        </p:spPr>
        <p:txBody>
          <a:bodyPr wrap="square">
            <a:spAutoFit/>
          </a:bodyPr>
          <a:lstStyle/>
          <a:p>
            <a:r>
              <a:rPr lang="nl-BE" sz="1400" dirty="0"/>
              <a:t>nauw samenhangend geheel van dominante actoren, beleid, technologie, regelgeving, industrie, manieren van denken en doen, etc. </a:t>
            </a:r>
          </a:p>
        </p:txBody>
      </p:sp>
      <p:sp>
        <p:nvSpPr>
          <p:cNvPr id="7" name="Rechthoek 6">
            <a:extLst>
              <a:ext uri="{FF2B5EF4-FFF2-40B4-BE49-F238E27FC236}">
                <a16:creationId xmlns:a16="http://schemas.microsoft.com/office/drawing/2014/main" id="{29506922-5E26-4391-A9DD-1B78926AE835}"/>
              </a:ext>
            </a:extLst>
          </p:cNvPr>
          <p:cNvSpPr/>
          <p:nvPr/>
        </p:nvSpPr>
        <p:spPr>
          <a:xfrm>
            <a:off x="5320284" y="1805853"/>
            <a:ext cx="4349496" cy="830997"/>
          </a:xfrm>
          <a:prstGeom prst="rect">
            <a:avLst/>
          </a:prstGeom>
        </p:spPr>
        <p:txBody>
          <a:bodyPr wrap="square">
            <a:spAutoFit/>
          </a:bodyPr>
          <a:lstStyle/>
          <a:p>
            <a:r>
              <a:rPr lang="nl-BE" sz="1200" dirty="0"/>
              <a:t>invloedrijke, grootschalige maatschappelijke en natuurlijke ontwikkelingen die zowel niches en dominant regime onder druk kunnen zetten of faciliteren, maar waarop de betrokken actoren zelf moeilijk rechtstreeks invloed kunnen uitoefenen. </a:t>
            </a:r>
          </a:p>
        </p:txBody>
      </p:sp>
      <p:sp>
        <p:nvSpPr>
          <p:cNvPr id="8" name="Rechthoek 7">
            <a:extLst>
              <a:ext uri="{FF2B5EF4-FFF2-40B4-BE49-F238E27FC236}">
                <a16:creationId xmlns:a16="http://schemas.microsoft.com/office/drawing/2014/main" id="{539E4700-412F-4035-A5BB-4F1880C86660}"/>
              </a:ext>
            </a:extLst>
          </p:cNvPr>
          <p:cNvSpPr/>
          <p:nvPr/>
        </p:nvSpPr>
        <p:spPr>
          <a:xfrm>
            <a:off x="5320284" y="5550515"/>
            <a:ext cx="3286506" cy="830997"/>
          </a:xfrm>
          <a:prstGeom prst="rect">
            <a:avLst/>
          </a:prstGeom>
        </p:spPr>
        <p:txBody>
          <a:bodyPr wrap="square">
            <a:spAutoFit/>
          </a:bodyPr>
          <a:lstStyle/>
          <a:p>
            <a:pPr lvl="0" algn="just">
              <a:spcBef>
                <a:spcPts val="600"/>
              </a:spcBef>
              <a:spcAft>
                <a:spcPts val="600"/>
              </a:spcAft>
              <a:buClr>
                <a:srgbClr val="4394B5"/>
              </a:buClr>
            </a:pPr>
            <a:r>
              <a:rPr lang="nl-NL" sz="1200" dirty="0">
                <a:solidFill>
                  <a:srgbClr val="000000"/>
                </a:solidFill>
                <a:latin typeface="Tahoma" panose="020B0604030504040204" pitchFamily="34" charset="0"/>
                <a:ea typeface="Tahoma" panose="020B0604030504040204" pitchFamily="34" charset="0"/>
              </a:rPr>
              <a:t>alternatieven ontwikkeld door burgers, maatschappelijke groepen, bedrijven, beleidsmakers, etc. vanuit andere grondslagen dan het dominante regime</a:t>
            </a:r>
            <a:endParaRPr lang="nl-BE" sz="1200" dirty="0">
              <a:solidFill>
                <a:srgbClr val="000000"/>
              </a:solidFill>
              <a:latin typeface="Tahoma" panose="020B0604030504040204" pitchFamily="34" charset="0"/>
              <a:ea typeface="Tahoma" panose="020B0604030504040204" pitchFamily="34" charset="0"/>
            </a:endParaRPr>
          </a:p>
        </p:txBody>
      </p:sp>
      <p:sp>
        <p:nvSpPr>
          <p:cNvPr id="9" name="Pijl: rechts 8">
            <a:extLst>
              <a:ext uri="{FF2B5EF4-FFF2-40B4-BE49-F238E27FC236}">
                <a16:creationId xmlns:a16="http://schemas.microsoft.com/office/drawing/2014/main" id="{BB50E0DF-BD67-4216-B959-F6A13C6FE137}"/>
              </a:ext>
            </a:extLst>
          </p:cNvPr>
          <p:cNvSpPr/>
          <p:nvPr/>
        </p:nvSpPr>
        <p:spPr>
          <a:xfrm>
            <a:off x="8446770" y="3709834"/>
            <a:ext cx="1051560" cy="48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Tekstvak 9">
            <a:extLst>
              <a:ext uri="{FF2B5EF4-FFF2-40B4-BE49-F238E27FC236}">
                <a16:creationId xmlns:a16="http://schemas.microsoft.com/office/drawing/2014/main" id="{B554C56D-D7D4-4C7A-9810-0FBCAE673F4E}"/>
              </a:ext>
            </a:extLst>
          </p:cNvPr>
          <p:cNvSpPr txBox="1"/>
          <p:nvPr/>
        </p:nvSpPr>
        <p:spPr>
          <a:xfrm>
            <a:off x="9601200" y="3190980"/>
            <a:ext cx="2282190" cy="1600438"/>
          </a:xfrm>
          <a:prstGeom prst="rect">
            <a:avLst/>
          </a:prstGeom>
          <a:noFill/>
        </p:spPr>
        <p:txBody>
          <a:bodyPr wrap="square" rtlCol="0">
            <a:spAutoFit/>
          </a:bodyPr>
          <a:lstStyle/>
          <a:p>
            <a:r>
              <a:rPr lang="nl-BE" sz="1400" dirty="0"/>
              <a:t>ook hier worden oplossingen uitgewerkt maar die zijn erop gericht om het dominante regime in stand te houden en lossen problemen niet duurzaam op </a:t>
            </a:r>
          </a:p>
        </p:txBody>
      </p:sp>
      <p:sp>
        <p:nvSpPr>
          <p:cNvPr id="2" name="Tijdelijke aanduiding voor dianummer 1">
            <a:extLst>
              <a:ext uri="{FF2B5EF4-FFF2-40B4-BE49-F238E27FC236}">
                <a16:creationId xmlns:a16="http://schemas.microsoft.com/office/drawing/2014/main" id="{5FC50D1D-259F-4B4C-A85D-4FA21974A9E0}"/>
              </a:ext>
            </a:extLst>
          </p:cNvPr>
          <p:cNvSpPr>
            <a:spLocks noGrp="1"/>
          </p:cNvSpPr>
          <p:nvPr>
            <p:ph type="sldNum" sz="quarter" idx="12"/>
          </p:nvPr>
        </p:nvSpPr>
        <p:spPr/>
        <p:txBody>
          <a:bodyPr/>
          <a:lstStyle/>
          <a:p>
            <a:fld id="{06884BB3-8C3C-4D3D-B7A3-8786312A3D0A}" type="slidenum">
              <a:rPr lang="nl-BE" smtClean="0"/>
              <a:t>2</a:t>
            </a:fld>
            <a:endParaRPr lang="nl-BE" dirty="0"/>
          </a:p>
        </p:txBody>
      </p:sp>
    </p:spTree>
    <p:extLst>
      <p:ext uri="{BB962C8B-B14F-4D97-AF65-F5344CB8AC3E}">
        <p14:creationId xmlns:p14="http://schemas.microsoft.com/office/powerpoint/2010/main" val="76221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A651-CACA-4778-A9FA-8B0C97A2197C}"/>
              </a:ext>
            </a:extLst>
          </p:cNvPr>
          <p:cNvSpPr>
            <a:spLocks noGrp="1"/>
          </p:cNvSpPr>
          <p:nvPr>
            <p:ph type="title"/>
          </p:nvPr>
        </p:nvSpPr>
        <p:spPr/>
        <p:txBody>
          <a:bodyPr/>
          <a:lstStyle/>
          <a:p>
            <a:r>
              <a:rPr lang="en-GB" dirty="0"/>
              <a:t>Trends 5: </a:t>
            </a:r>
            <a:r>
              <a:rPr lang="en-GB" dirty="0" err="1"/>
              <a:t>automatisering</a:t>
            </a:r>
            <a:endParaRPr lang="en-GB" dirty="0"/>
          </a:p>
        </p:txBody>
      </p:sp>
      <p:sp>
        <p:nvSpPr>
          <p:cNvPr id="3" name="Content Placeholder 2">
            <a:extLst>
              <a:ext uri="{FF2B5EF4-FFF2-40B4-BE49-F238E27FC236}">
                <a16:creationId xmlns:a16="http://schemas.microsoft.com/office/drawing/2014/main" id="{B64DA337-F2F6-47ED-A6C9-968EEE659CF9}"/>
              </a:ext>
            </a:extLst>
          </p:cNvPr>
          <p:cNvSpPr>
            <a:spLocks noGrp="1"/>
          </p:cNvSpPr>
          <p:nvPr>
            <p:ph idx="1"/>
          </p:nvPr>
        </p:nvSpPr>
        <p:spPr/>
        <p:txBody>
          <a:bodyPr>
            <a:normAutofit fontScale="85000" lnSpcReduction="10000"/>
          </a:bodyPr>
          <a:lstStyle/>
          <a:p>
            <a:r>
              <a:rPr lang="en-GB" i="1" dirty="0"/>
              <a:t>“automation usually aims at automating certain tasks rather than whole occupations: </a:t>
            </a:r>
          </a:p>
          <a:p>
            <a:pPr lvl="1"/>
            <a:r>
              <a:rPr lang="en-GB" i="1" dirty="0"/>
              <a:t>occupations usually consist of performing a bundle of tasks not all of which may be easily automatable</a:t>
            </a:r>
          </a:p>
          <a:p>
            <a:pPr lvl="1"/>
            <a:r>
              <a:rPr lang="en-GB" i="1" dirty="0"/>
              <a:t>even within occupations, the heterogeneity of tasks performed at different workplaces appears to be huge </a:t>
            </a:r>
          </a:p>
          <a:p>
            <a:pPr lvl="1"/>
            <a:r>
              <a:rPr lang="en-GB" i="1" dirty="0"/>
              <a:t>most of the adjustment to the past computerisation occurred through changing task structures within occupations, rather than changing employment shares between occupations </a:t>
            </a:r>
          </a:p>
          <a:p>
            <a:r>
              <a:rPr lang="en-GB" i="1" dirty="0"/>
              <a:t>technical possibility to use machines rather than humans for the provision of certain tasks need not mean that the substitution of humans by machines actually takes place</a:t>
            </a:r>
          </a:p>
          <a:p>
            <a:pPr lvl="1"/>
            <a:r>
              <a:rPr lang="en-GB" i="1" dirty="0"/>
              <a:t>legal as well as ethical  obstacles and may not be reasonable from an economic point of view</a:t>
            </a:r>
          </a:p>
          <a:p>
            <a:pPr lvl="1"/>
            <a:r>
              <a:rPr lang="en-GB" i="1" dirty="0"/>
              <a:t>even in the absence of such obstacles, workers may adjust to a new division of labour between machines and humans by switching tasks”</a:t>
            </a:r>
          </a:p>
        </p:txBody>
      </p:sp>
      <p:pic>
        <p:nvPicPr>
          <p:cNvPr id="4" name="Afbeelding 6">
            <a:extLst>
              <a:ext uri="{FF2B5EF4-FFF2-40B4-BE49-F238E27FC236}">
                <a16:creationId xmlns:a16="http://schemas.microsoft.com/office/drawing/2014/main" id="{BA68B6AB-6CAC-4DEB-ACCB-38524502BAF2}"/>
              </a:ext>
            </a:extLst>
          </p:cNvPr>
          <p:cNvPicPr>
            <a:picLocks noChangeAspect="1"/>
          </p:cNvPicPr>
          <p:nvPr/>
        </p:nvPicPr>
        <p:blipFill>
          <a:blip r:embed="rId2"/>
          <a:stretch>
            <a:fillRect/>
          </a:stretch>
        </p:blipFill>
        <p:spPr>
          <a:xfrm>
            <a:off x="6814852" y="257386"/>
            <a:ext cx="2692231" cy="1541040"/>
          </a:xfrm>
          <a:prstGeom prst="rect">
            <a:avLst/>
          </a:prstGeom>
        </p:spPr>
      </p:pic>
    </p:spTree>
    <p:extLst>
      <p:ext uri="{BB962C8B-B14F-4D97-AF65-F5344CB8AC3E}">
        <p14:creationId xmlns:p14="http://schemas.microsoft.com/office/powerpoint/2010/main" val="392729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992C-40F2-4042-B6E0-89A784E4A2CE}"/>
              </a:ext>
            </a:extLst>
          </p:cNvPr>
          <p:cNvSpPr>
            <a:spLocks noGrp="1"/>
          </p:cNvSpPr>
          <p:nvPr>
            <p:ph type="title"/>
          </p:nvPr>
        </p:nvSpPr>
        <p:spPr>
          <a:xfrm>
            <a:off x="6096000" y="-24713"/>
            <a:ext cx="5923383" cy="1325563"/>
          </a:xfrm>
        </p:spPr>
        <p:txBody>
          <a:bodyPr/>
          <a:lstStyle/>
          <a:p>
            <a:r>
              <a:rPr lang="en-GB" dirty="0"/>
              <a:t>Trends 5: </a:t>
            </a:r>
            <a:r>
              <a:rPr lang="en-GB" dirty="0" err="1"/>
              <a:t>automatisering</a:t>
            </a:r>
            <a:endParaRPr lang="en-GB" dirty="0"/>
          </a:p>
        </p:txBody>
      </p:sp>
      <p:pic>
        <p:nvPicPr>
          <p:cNvPr id="4" name="Picture 3">
            <a:extLst>
              <a:ext uri="{FF2B5EF4-FFF2-40B4-BE49-F238E27FC236}">
                <a16:creationId xmlns:a16="http://schemas.microsoft.com/office/drawing/2014/main" id="{F504470A-7514-4750-8A30-FB21C5C92157}"/>
              </a:ext>
            </a:extLst>
          </p:cNvPr>
          <p:cNvPicPr>
            <a:picLocks noChangeAspect="1"/>
          </p:cNvPicPr>
          <p:nvPr/>
        </p:nvPicPr>
        <p:blipFill>
          <a:blip r:embed="rId3"/>
          <a:stretch>
            <a:fillRect/>
          </a:stretch>
        </p:blipFill>
        <p:spPr>
          <a:xfrm>
            <a:off x="0" y="242686"/>
            <a:ext cx="5784980" cy="6575267"/>
          </a:xfrm>
          <a:prstGeom prst="rect">
            <a:avLst/>
          </a:prstGeom>
        </p:spPr>
      </p:pic>
      <p:sp>
        <p:nvSpPr>
          <p:cNvPr id="5" name="Oval 4">
            <a:extLst>
              <a:ext uri="{FF2B5EF4-FFF2-40B4-BE49-F238E27FC236}">
                <a16:creationId xmlns:a16="http://schemas.microsoft.com/office/drawing/2014/main" id="{B4B7BE02-0BD7-4809-A788-744B1B8F9640}"/>
              </a:ext>
            </a:extLst>
          </p:cNvPr>
          <p:cNvSpPr/>
          <p:nvPr/>
        </p:nvSpPr>
        <p:spPr>
          <a:xfrm rot="1088154">
            <a:off x="4095436" y="1725659"/>
            <a:ext cx="382556" cy="93486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60FE67D0-D9D7-44D4-A536-5568BF72689B}"/>
              </a:ext>
            </a:extLst>
          </p:cNvPr>
          <p:cNvCxnSpPr/>
          <p:nvPr/>
        </p:nvCxnSpPr>
        <p:spPr>
          <a:xfrm>
            <a:off x="4512904" y="2243729"/>
            <a:ext cx="256593" cy="947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10B02-93E2-43B7-80A8-80F0C8F4E5CC}"/>
              </a:ext>
            </a:extLst>
          </p:cNvPr>
          <p:cNvSpPr txBox="1"/>
          <p:nvPr/>
        </p:nvSpPr>
        <p:spPr>
          <a:xfrm>
            <a:off x="4391088" y="3283511"/>
            <a:ext cx="1549402" cy="1754326"/>
          </a:xfrm>
          <a:prstGeom prst="rect">
            <a:avLst/>
          </a:prstGeom>
          <a:noFill/>
        </p:spPr>
        <p:txBody>
          <a:bodyPr wrap="square" rtlCol="0">
            <a:spAutoFit/>
          </a:bodyPr>
          <a:lstStyle/>
          <a:p>
            <a:r>
              <a:rPr lang="en-GB" dirty="0" err="1"/>
              <a:t>Rond</a:t>
            </a:r>
            <a:r>
              <a:rPr lang="en-GB" dirty="0"/>
              <a:t> de 23% van </a:t>
            </a:r>
            <a:r>
              <a:rPr lang="en-GB" dirty="0" err="1"/>
              <a:t>gewerkte</a:t>
            </a:r>
            <a:r>
              <a:rPr lang="en-GB" dirty="0"/>
              <a:t> </a:t>
            </a:r>
            <a:r>
              <a:rPr lang="en-GB" dirty="0" err="1"/>
              <a:t>uren</a:t>
            </a:r>
            <a:r>
              <a:rPr lang="en-GB" dirty="0"/>
              <a:t> </a:t>
            </a:r>
            <a:r>
              <a:rPr lang="en-GB" dirty="0" err="1"/>
              <a:t>voor</a:t>
            </a:r>
            <a:r>
              <a:rPr lang="en-GB" dirty="0"/>
              <a:t> BE </a:t>
            </a:r>
            <a:r>
              <a:rPr lang="en-GB" dirty="0" err="1"/>
              <a:t>tegen</a:t>
            </a:r>
            <a:r>
              <a:rPr lang="en-GB" dirty="0"/>
              <a:t> 2030 </a:t>
            </a:r>
            <a:r>
              <a:rPr lang="en-GB" dirty="0" err="1"/>
              <a:t>geautomatiseerd</a:t>
            </a:r>
            <a:r>
              <a:rPr lang="en-GB" dirty="0"/>
              <a:t>?</a:t>
            </a:r>
          </a:p>
        </p:txBody>
      </p:sp>
      <p:sp>
        <p:nvSpPr>
          <p:cNvPr id="9" name="TextBox 8">
            <a:extLst>
              <a:ext uri="{FF2B5EF4-FFF2-40B4-BE49-F238E27FC236}">
                <a16:creationId xmlns:a16="http://schemas.microsoft.com/office/drawing/2014/main" id="{86C9D4CE-3239-428C-AE99-E88B110459A3}"/>
              </a:ext>
            </a:extLst>
          </p:cNvPr>
          <p:cNvSpPr txBox="1"/>
          <p:nvPr/>
        </p:nvSpPr>
        <p:spPr>
          <a:xfrm>
            <a:off x="421548" y="1130444"/>
            <a:ext cx="1135247" cy="230832"/>
          </a:xfrm>
          <a:prstGeom prst="rect">
            <a:avLst/>
          </a:prstGeom>
          <a:noFill/>
        </p:spPr>
        <p:txBody>
          <a:bodyPr wrap="none" rtlCol="0">
            <a:spAutoFit/>
          </a:bodyPr>
          <a:lstStyle/>
          <a:p>
            <a:r>
              <a:rPr lang="en-GB" sz="900" dirty="0"/>
              <a:t>(perc hours worked)</a:t>
            </a:r>
          </a:p>
        </p:txBody>
      </p:sp>
      <p:pic>
        <p:nvPicPr>
          <p:cNvPr id="10" name="Picture 9">
            <a:extLst>
              <a:ext uri="{FF2B5EF4-FFF2-40B4-BE49-F238E27FC236}">
                <a16:creationId xmlns:a16="http://schemas.microsoft.com/office/drawing/2014/main" id="{178A0637-39BD-4F00-A56C-B56A384720FD}"/>
              </a:ext>
            </a:extLst>
          </p:cNvPr>
          <p:cNvPicPr>
            <a:picLocks noChangeAspect="1"/>
          </p:cNvPicPr>
          <p:nvPr/>
        </p:nvPicPr>
        <p:blipFill>
          <a:blip r:embed="rId4"/>
          <a:stretch>
            <a:fillRect/>
          </a:stretch>
        </p:blipFill>
        <p:spPr>
          <a:xfrm>
            <a:off x="6891571" y="2243729"/>
            <a:ext cx="3532639" cy="1876294"/>
          </a:xfrm>
          <a:prstGeom prst="rect">
            <a:avLst/>
          </a:prstGeom>
        </p:spPr>
      </p:pic>
    </p:spTree>
    <p:extLst>
      <p:ext uri="{BB962C8B-B14F-4D97-AF65-F5344CB8AC3E}">
        <p14:creationId xmlns:p14="http://schemas.microsoft.com/office/powerpoint/2010/main" val="13137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FBF0-AEEE-4F23-8AC7-7FB88C7A84DB}"/>
              </a:ext>
            </a:extLst>
          </p:cNvPr>
          <p:cNvSpPr>
            <a:spLocks noGrp="1"/>
          </p:cNvSpPr>
          <p:nvPr>
            <p:ph type="title"/>
          </p:nvPr>
        </p:nvSpPr>
        <p:spPr/>
        <p:txBody>
          <a:bodyPr/>
          <a:lstStyle/>
          <a:p>
            <a:r>
              <a:rPr lang="en-GB"/>
              <a:t>Trends 5: automatisering</a:t>
            </a:r>
            <a:endParaRPr lang="en-GB" dirty="0"/>
          </a:p>
        </p:txBody>
      </p:sp>
      <p:sp>
        <p:nvSpPr>
          <p:cNvPr id="4" name="Content Placeholder 6">
            <a:extLst>
              <a:ext uri="{FF2B5EF4-FFF2-40B4-BE49-F238E27FC236}">
                <a16:creationId xmlns:a16="http://schemas.microsoft.com/office/drawing/2014/main" id="{B49B41FA-6880-4F74-A7F5-9DE7842EBBC8}"/>
              </a:ext>
            </a:extLst>
          </p:cNvPr>
          <p:cNvSpPr txBox="1">
            <a:spLocks noGrp="1"/>
          </p:cNvSpPr>
          <p:nvPr>
            <p:ph idx="1"/>
          </p:nvPr>
        </p:nvSpPr>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However, sources of new labour demand may be:</a:t>
            </a:r>
          </a:p>
          <a:p>
            <a:pPr lvl="1"/>
            <a:r>
              <a:rPr lang="en-GB" dirty="0"/>
              <a:t>Based on existing trends:</a:t>
            </a:r>
          </a:p>
          <a:p>
            <a:pPr lvl="2"/>
            <a:r>
              <a:rPr lang="en-GB" dirty="0"/>
              <a:t>Rising incomes and consumption, especially in emerging economies. As incomes rise, consumers spend more on all categories. But their spending patterns also shift, creating more jobs in areas such as consumer durables, leisure activities, financial and telecommunication services, housing, health care, and education. The effects of these new consumers will be felt not just in the countries where the income is generated, but also in economies that export to those countries.</a:t>
            </a:r>
          </a:p>
          <a:p>
            <a:pPr lvl="2"/>
            <a:r>
              <a:rPr lang="en-GB" dirty="0"/>
              <a:t>Aging populations. As people age, their spending patterns shift, with a pronounced increase in spending on health care and other personal services. This will create significant demand for a range of occupations, including doctors, nurses, and health technicians, but also home health aides, personal care aides and nursing assistants in many countries, even as it reduces demand for paediatricians and primary-school teachers.</a:t>
            </a:r>
          </a:p>
          <a:p>
            <a:pPr lvl="2"/>
            <a:r>
              <a:rPr lang="en-GB" dirty="0"/>
              <a:t>Development and deployment of technology. Jobs related to developing and deploying new technologies may also grow. These jobs include computer scientists, engineers, and IT administrators. The number of people employed in these occupations is small compared to those in health care or construction, but they are high-wage occupations.</a:t>
            </a:r>
          </a:p>
          <a:p>
            <a:pPr lvl="1"/>
            <a:r>
              <a:rPr lang="en-GB" dirty="0"/>
              <a:t>Based on stepping up (extra action):</a:t>
            </a:r>
          </a:p>
          <a:p>
            <a:pPr lvl="2"/>
            <a:r>
              <a:rPr lang="en-GB" dirty="0"/>
              <a:t>Investment in infrastructure and buildings. Infrastructure and buildings are two areas of historic underspending that may create significant additional </a:t>
            </a:r>
            <a:r>
              <a:rPr lang="en-GB" dirty="0" err="1"/>
              <a:t>labor</a:t>
            </a:r>
            <a:r>
              <a:rPr lang="en-GB" dirty="0"/>
              <a:t> demand if action is taken to bridge infrastructure gaps and overcome housing shortages. Rising incomes also create demand for more and higher quality buildings. Jobs include architects, engineers, carpenters and other skilled tradespeople, as well as construction workers, machinery operators and other jobs with lower skill requirements.</a:t>
            </a:r>
          </a:p>
          <a:p>
            <a:pPr lvl="2"/>
            <a:r>
              <a:rPr lang="en-GB" dirty="0"/>
              <a:t>Investments in renewable energy, such as wind and solar, energy efficiency technologies, and adaptation and mitigation of climate change may create new demand for workers in a range of occupations, including in manufacturing, construction, and installation.</a:t>
            </a:r>
          </a:p>
          <a:p>
            <a:pPr lvl="2"/>
            <a:r>
              <a:rPr lang="en-GB" dirty="0"/>
              <a:t>Marketization” of previously unpaid domestic work such as childcare, early childhood education, cleaning, cooking, and gardening.</a:t>
            </a:r>
          </a:p>
          <a:p>
            <a:r>
              <a:rPr lang="en-GB" dirty="0"/>
              <a:t>Net job creation then differs in different countries depending on:</a:t>
            </a:r>
          </a:p>
          <a:p>
            <a:pPr lvl="1"/>
            <a:r>
              <a:rPr lang="en-GB" dirty="0"/>
              <a:t>Wage levels: higher wages support business case for automation</a:t>
            </a:r>
          </a:p>
          <a:p>
            <a:pPr lvl="1"/>
            <a:r>
              <a:rPr lang="en-GB" dirty="0"/>
              <a:t>Economic and productivity growth</a:t>
            </a:r>
          </a:p>
          <a:p>
            <a:pPr lvl="1"/>
            <a:r>
              <a:rPr lang="en-GB" dirty="0"/>
              <a:t>Ageing population which requires automation to off-set loss of workforce</a:t>
            </a:r>
          </a:p>
          <a:p>
            <a:pPr lvl="1"/>
            <a:r>
              <a:rPr lang="en-GB" dirty="0"/>
              <a:t>Mix of sectors and occupation</a:t>
            </a:r>
          </a:p>
          <a:p>
            <a:pPr lvl="1"/>
            <a:endParaRPr lang="en-GB" dirty="0"/>
          </a:p>
          <a:p>
            <a:pPr lvl="1"/>
            <a:endParaRPr lang="en-GB" dirty="0"/>
          </a:p>
          <a:p>
            <a:pPr lvl="1"/>
            <a:endParaRPr lang="en-GB" dirty="0"/>
          </a:p>
        </p:txBody>
      </p:sp>
      <p:pic>
        <p:nvPicPr>
          <p:cNvPr id="5" name="Picture 4">
            <a:extLst>
              <a:ext uri="{FF2B5EF4-FFF2-40B4-BE49-F238E27FC236}">
                <a16:creationId xmlns:a16="http://schemas.microsoft.com/office/drawing/2014/main" id="{0065A83C-1F33-443C-A37F-763F2B449D16}"/>
              </a:ext>
            </a:extLst>
          </p:cNvPr>
          <p:cNvPicPr>
            <a:picLocks noChangeAspect="1"/>
          </p:cNvPicPr>
          <p:nvPr/>
        </p:nvPicPr>
        <p:blipFill>
          <a:blip r:embed="rId2"/>
          <a:stretch>
            <a:fillRect/>
          </a:stretch>
        </p:blipFill>
        <p:spPr>
          <a:xfrm>
            <a:off x="9209315" y="365125"/>
            <a:ext cx="1942683" cy="1031819"/>
          </a:xfrm>
          <a:prstGeom prst="rect">
            <a:avLst/>
          </a:prstGeom>
        </p:spPr>
      </p:pic>
    </p:spTree>
    <p:extLst>
      <p:ext uri="{BB962C8B-B14F-4D97-AF65-F5344CB8AC3E}">
        <p14:creationId xmlns:p14="http://schemas.microsoft.com/office/powerpoint/2010/main" val="348663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D449AD-15AF-482B-9ADB-07E8ADC673AA}"/>
              </a:ext>
            </a:extLst>
          </p:cNvPr>
          <p:cNvSpPr>
            <a:spLocks noGrp="1"/>
          </p:cNvSpPr>
          <p:nvPr>
            <p:ph type="title"/>
          </p:nvPr>
        </p:nvSpPr>
        <p:spPr>
          <a:xfrm>
            <a:off x="5300760" y="-168466"/>
            <a:ext cx="6221963" cy="1325563"/>
          </a:xfrm>
        </p:spPr>
        <p:txBody>
          <a:bodyPr/>
          <a:lstStyle/>
          <a:p>
            <a:r>
              <a:rPr lang="en-GB" dirty="0"/>
              <a:t>Trends 5: </a:t>
            </a:r>
            <a:r>
              <a:rPr lang="en-GB" dirty="0" err="1"/>
              <a:t>automatisering</a:t>
            </a:r>
            <a:endParaRPr lang="en-GB" dirty="0"/>
          </a:p>
        </p:txBody>
      </p:sp>
      <p:pic>
        <p:nvPicPr>
          <p:cNvPr id="8" name="Picture 7">
            <a:extLst>
              <a:ext uri="{FF2B5EF4-FFF2-40B4-BE49-F238E27FC236}">
                <a16:creationId xmlns:a16="http://schemas.microsoft.com/office/drawing/2014/main" id="{93D06415-15C8-4396-B3F5-FF4D75FD2708}"/>
              </a:ext>
            </a:extLst>
          </p:cNvPr>
          <p:cNvPicPr>
            <a:picLocks noChangeAspect="1"/>
          </p:cNvPicPr>
          <p:nvPr/>
        </p:nvPicPr>
        <p:blipFill>
          <a:blip r:embed="rId2"/>
          <a:stretch>
            <a:fillRect/>
          </a:stretch>
        </p:blipFill>
        <p:spPr>
          <a:xfrm>
            <a:off x="10890492" y="5937706"/>
            <a:ext cx="1215464" cy="645570"/>
          </a:xfrm>
          <a:prstGeom prst="rect">
            <a:avLst/>
          </a:prstGeom>
        </p:spPr>
      </p:pic>
      <p:pic>
        <p:nvPicPr>
          <p:cNvPr id="9" name="Picture 8">
            <a:extLst>
              <a:ext uri="{FF2B5EF4-FFF2-40B4-BE49-F238E27FC236}">
                <a16:creationId xmlns:a16="http://schemas.microsoft.com/office/drawing/2014/main" id="{554E4308-47F6-46F2-A264-53366599F490}"/>
              </a:ext>
            </a:extLst>
          </p:cNvPr>
          <p:cNvPicPr>
            <a:picLocks noChangeAspect="1"/>
          </p:cNvPicPr>
          <p:nvPr/>
        </p:nvPicPr>
        <p:blipFill>
          <a:blip r:embed="rId3"/>
          <a:stretch>
            <a:fillRect/>
          </a:stretch>
        </p:blipFill>
        <p:spPr>
          <a:xfrm>
            <a:off x="57469" y="164605"/>
            <a:ext cx="5158342" cy="6687827"/>
          </a:xfrm>
          <a:prstGeom prst="rect">
            <a:avLst/>
          </a:prstGeom>
        </p:spPr>
      </p:pic>
      <p:sp>
        <p:nvSpPr>
          <p:cNvPr id="10" name="Content Placeholder 9">
            <a:extLst>
              <a:ext uri="{FF2B5EF4-FFF2-40B4-BE49-F238E27FC236}">
                <a16:creationId xmlns:a16="http://schemas.microsoft.com/office/drawing/2014/main" id="{EB98FF68-DC0B-4231-A4EA-D9645E35E567}"/>
              </a:ext>
            </a:extLst>
          </p:cNvPr>
          <p:cNvSpPr>
            <a:spLocks noGrp="1"/>
          </p:cNvSpPr>
          <p:nvPr>
            <p:ph idx="1"/>
          </p:nvPr>
        </p:nvSpPr>
        <p:spPr>
          <a:xfrm>
            <a:off x="5318448" y="1088508"/>
            <a:ext cx="6035351" cy="4351338"/>
          </a:xfrm>
        </p:spPr>
        <p:txBody>
          <a:bodyPr>
            <a:normAutofit fontScale="55000" lnSpcReduction="20000"/>
          </a:bodyPr>
          <a:lstStyle/>
          <a:p>
            <a:r>
              <a:rPr lang="en-GB" dirty="0"/>
              <a:t>Across </a:t>
            </a:r>
            <a:r>
              <a:rPr lang="en-GB" b="1" dirty="0"/>
              <a:t>all countries</a:t>
            </a:r>
            <a:r>
              <a:rPr lang="en-GB" dirty="0"/>
              <a:t>, the categories with the highest percentage job growth net of automation include </a:t>
            </a:r>
            <a:r>
              <a:rPr lang="en-GB" b="1" dirty="0"/>
              <a:t>health-care providers; professionals such as engineers, scientists, accountants, and analysts; IT professionals and other technology specialists; managers and executives</a:t>
            </a:r>
            <a:r>
              <a:rPr lang="en-GB" dirty="0"/>
              <a:t>; educators, especially in emerging economies with young populations; </a:t>
            </a:r>
            <a:r>
              <a:rPr lang="en-GB" b="1" dirty="0"/>
              <a:t>and “creatives,” </a:t>
            </a:r>
            <a:r>
              <a:rPr lang="en-GB" dirty="0"/>
              <a:t>a small but growing category of artists, performers, and entertainers who will be in demand as rising incomes create more demand for leisure and recreation. </a:t>
            </a:r>
            <a:r>
              <a:rPr lang="en-GB" b="1" dirty="0"/>
              <a:t>Builders and related professions </a:t>
            </a:r>
            <a:r>
              <a:rPr lang="en-GB" dirty="0"/>
              <a:t>will also grow, particularly in a scenario that involves higher investment in infrastructure and buildings. </a:t>
            </a:r>
            <a:r>
              <a:rPr lang="en-GB" b="1" dirty="0"/>
              <a:t>Manual and service jobs in unpredictable environments </a:t>
            </a:r>
            <a:r>
              <a:rPr lang="en-GB" dirty="0"/>
              <a:t>will also grow, such as home health aides and gardeners.</a:t>
            </a:r>
          </a:p>
          <a:p>
            <a:r>
              <a:rPr lang="en-GB" b="1" dirty="0"/>
              <a:t>Advanced economies </a:t>
            </a:r>
            <a:r>
              <a:rPr lang="en-GB" dirty="0"/>
              <a:t>may also see </a:t>
            </a:r>
            <a:r>
              <a:rPr lang="en-GB" b="1" dirty="0"/>
              <a:t>employment declines</a:t>
            </a:r>
            <a:r>
              <a:rPr lang="en-GB" dirty="0"/>
              <a:t> in occupations that are most susceptible to automation. These include </a:t>
            </a:r>
            <a:r>
              <a:rPr lang="en-GB" b="1" dirty="0"/>
              <a:t>office support occupations</a:t>
            </a:r>
            <a:r>
              <a:rPr lang="en-GB" dirty="0"/>
              <a:t>, such as record clerks, office assistants, and finance and accounting; </a:t>
            </a:r>
            <a:r>
              <a:rPr lang="en-GB" b="1" dirty="0"/>
              <a:t>some customer interaction jobs</a:t>
            </a:r>
            <a:r>
              <a:rPr lang="en-GB" dirty="0"/>
              <a:t>, such as hotel and travel workers, cashiers, and </a:t>
            </a:r>
            <a:r>
              <a:rPr lang="en-GB" b="1" dirty="0"/>
              <a:t>food service workers</a:t>
            </a:r>
            <a:r>
              <a:rPr lang="en-GB" dirty="0"/>
              <a:t>; and a </a:t>
            </a:r>
            <a:r>
              <a:rPr lang="en-GB" b="1" dirty="0"/>
              <a:t>wide range of jobs carried out in predictable settings</a:t>
            </a:r>
            <a:r>
              <a:rPr lang="en-GB" dirty="0"/>
              <a:t>, such as assembly line workers, dishwashers, food preparation workers, drivers, and agricultural and other equipment operators. </a:t>
            </a:r>
          </a:p>
        </p:txBody>
      </p:sp>
      <p:sp>
        <p:nvSpPr>
          <p:cNvPr id="11" name="TextBox 10">
            <a:extLst>
              <a:ext uri="{FF2B5EF4-FFF2-40B4-BE49-F238E27FC236}">
                <a16:creationId xmlns:a16="http://schemas.microsoft.com/office/drawing/2014/main" id="{DE31BC1B-1A72-46DD-AB65-BB420C2DBDEA}"/>
              </a:ext>
            </a:extLst>
          </p:cNvPr>
          <p:cNvSpPr txBox="1"/>
          <p:nvPr/>
        </p:nvSpPr>
        <p:spPr>
          <a:xfrm>
            <a:off x="5294345" y="4551951"/>
            <a:ext cx="5348497" cy="2031325"/>
          </a:xfrm>
          <a:prstGeom prst="rect">
            <a:avLst/>
          </a:prstGeom>
          <a:noFill/>
          <a:ln>
            <a:solidFill>
              <a:schemeClr val="tx1"/>
            </a:solidFill>
          </a:ln>
        </p:spPr>
        <p:txBody>
          <a:bodyPr wrap="square" rtlCol="0">
            <a:spAutoFit/>
          </a:bodyPr>
          <a:lstStyle/>
          <a:p>
            <a:r>
              <a:rPr lang="en-GB" sz="1400" i="1" dirty="0"/>
              <a:t>“The changes in net occupational growth or decline imply that a very </a:t>
            </a:r>
            <a:r>
              <a:rPr lang="en-GB" sz="1400" b="1" i="1" dirty="0">
                <a:solidFill>
                  <a:srgbClr val="FF0000"/>
                </a:solidFill>
              </a:rPr>
              <a:t>large number of people may need to shift occupational categories and learn new skills </a:t>
            </a:r>
            <a:r>
              <a:rPr lang="en-GB" sz="1400" i="1" dirty="0"/>
              <a:t>in the years ahead. But unlike industrial revolution in which young people left farms and moved to cities for industrial jobs,</a:t>
            </a:r>
          </a:p>
          <a:p>
            <a:r>
              <a:rPr lang="en-GB" sz="1400" i="1" dirty="0"/>
              <a:t>the </a:t>
            </a:r>
            <a:r>
              <a:rPr lang="en-GB" sz="1400" b="1" i="1" dirty="0"/>
              <a:t>challenge, especially in advanced economies, will be to retrain </a:t>
            </a:r>
            <a:r>
              <a:rPr lang="en-GB" sz="1400" b="1" i="1" dirty="0">
                <a:solidFill>
                  <a:srgbClr val="FF0000"/>
                </a:solidFill>
              </a:rPr>
              <a:t>midcareer workers</a:t>
            </a:r>
            <a:r>
              <a:rPr lang="en-GB" sz="1400" i="1" dirty="0"/>
              <a:t>. Frictions in the </a:t>
            </a:r>
            <a:r>
              <a:rPr lang="en-GB" sz="1400" i="1" dirty="0" err="1"/>
              <a:t>labor</a:t>
            </a:r>
            <a:r>
              <a:rPr lang="en-GB" sz="1400" i="1" dirty="0"/>
              <a:t> markets—including </a:t>
            </a:r>
            <a:r>
              <a:rPr lang="en-GB" sz="1400" b="1" i="1" dirty="0"/>
              <a:t>cultural norms regarding gender stereotypes in work and geographic mismatches between workers and jobs</a:t>
            </a:r>
            <a:r>
              <a:rPr lang="en-GB" sz="1400" i="1" dirty="0"/>
              <a:t>—could also impede the transition.”</a:t>
            </a:r>
          </a:p>
        </p:txBody>
      </p:sp>
    </p:spTree>
    <p:extLst>
      <p:ext uri="{BB962C8B-B14F-4D97-AF65-F5344CB8AC3E}">
        <p14:creationId xmlns:p14="http://schemas.microsoft.com/office/powerpoint/2010/main" val="357519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80223-AC5E-4785-8136-E28941E667F9}"/>
              </a:ext>
            </a:extLst>
          </p:cNvPr>
          <p:cNvSpPr>
            <a:spLocks noGrp="1"/>
          </p:cNvSpPr>
          <p:nvPr>
            <p:ph type="title"/>
          </p:nvPr>
        </p:nvSpPr>
        <p:spPr>
          <a:xfrm>
            <a:off x="838200" y="291973"/>
            <a:ext cx="10515600" cy="1325563"/>
          </a:xfrm>
        </p:spPr>
        <p:txBody>
          <a:bodyPr>
            <a:normAutofit fontScale="90000"/>
          </a:bodyPr>
          <a:lstStyle/>
          <a:p>
            <a:r>
              <a:rPr lang="nl-BE" dirty="0"/>
              <a:t>Trends 6: aandeel non-routine analytische en interpersoonlijke taken groeit </a:t>
            </a:r>
            <a:r>
              <a:rPr lang="nl-BE" dirty="0" err="1"/>
              <a:t>tvv</a:t>
            </a:r>
            <a:r>
              <a:rPr lang="nl-BE" dirty="0"/>
              <a:t> routine / manuele taken</a:t>
            </a:r>
          </a:p>
        </p:txBody>
      </p:sp>
      <p:sp>
        <p:nvSpPr>
          <p:cNvPr id="3" name="Tijdelijke aanduiding voor inhoud 2">
            <a:extLst>
              <a:ext uri="{FF2B5EF4-FFF2-40B4-BE49-F238E27FC236}">
                <a16:creationId xmlns:a16="http://schemas.microsoft.com/office/drawing/2014/main" id="{5531D912-A573-43B8-864C-8465B0688B11}"/>
              </a:ext>
            </a:extLst>
          </p:cNvPr>
          <p:cNvSpPr>
            <a:spLocks noGrp="1"/>
          </p:cNvSpPr>
          <p:nvPr>
            <p:ph idx="1"/>
          </p:nvPr>
        </p:nvSpPr>
        <p:spPr/>
        <p:txBody>
          <a:bodyPr/>
          <a:lstStyle/>
          <a:p>
            <a:endParaRPr lang="nl-BE" dirty="0"/>
          </a:p>
          <a:p>
            <a:endParaRPr lang="nl-BE" dirty="0"/>
          </a:p>
          <a:p>
            <a:endParaRPr lang="nl-BE" dirty="0"/>
          </a:p>
        </p:txBody>
      </p:sp>
      <p:pic>
        <p:nvPicPr>
          <p:cNvPr id="4" name="Afbeelding 3">
            <a:extLst>
              <a:ext uri="{FF2B5EF4-FFF2-40B4-BE49-F238E27FC236}">
                <a16:creationId xmlns:a16="http://schemas.microsoft.com/office/drawing/2014/main" id="{B14A4C9F-5FD9-4CE6-A42F-656FF9D3C039}"/>
              </a:ext>
            </a:extLst>
          </p:cNvPr>
          <p:cNvPicPr>
            <a:picLocks noChangeAspect="1"/>
          </p:cNvPicPr>
          <p:nvPr/>
        </p:nvPicPr>
        <p:blipFill>
          <a:blip r:embed="rId2"/>
          <a:stretch>
            <a:fillRect/>
          </a:stretch>
        </p:blipFill>
        <p:spPr>
          <a:xfrm>
            <a:off x="319146" y="1825625"/>
            <a:ext cx="6973824" cy="4943598"/>
          </a:xfrm>
          <a:prstGeom prst="rect">
            <a:avLst/>
          </a:prstGeom>
        </p:spPr>
      </p:pic>
      <p:sp>
        <p:nvSpPr>
          <p:cNvPr id="5" name="Rechthoek 4">
            <a:extLst>
              <a:ext uri="{FF2B5EF4-FFF2-40B4-BE49-F238E27FC236}">
                <a16:creationId xmlns:a16="http://schemas.microsoft.com/office/drawing/2014/main" id="{2AD16EC9-8594-46E5-975A-31CA71E15A58}"/>
              </a:ext>
            </a:extLst>
          </p:cNvPr>
          <p:cNvSpPr/>
          <p:nvPr/>
        </p:nvSpPr>
        <p:spPr>
          <a:xfrm>
            <a:off x="9202095" y="5646158"/>
            <a:ext cx="2219838" cy="369332"/>
          </a:xfrm>
          <a:prstGeom prst="rect">
            <a:avLst/>
          </a:prstGeom>
        </p:spPr>
        <p:txBody>
          <a:bodyPr wrap="none">
            <a:spAutoFit/>
          </a:bodyPr>
          <a:lstStyle/>
          <a:p>
            <a:r>
              <a:rPr lang="en-US" dirty="0"/>
              <a:t>Autor and Price, 2013</a:t>
            </a:r>
            <a:endParaRPr lang="nl-BE" dirty="0"/>
          </a:p>
        </p:txBody>
      </p:sp>
      <p:sp>
        <p:nvSpPr>
          <p:cNvPr id="6" name="Rechthoek 5">
            <a:extLst>
              <a:ext uri="{FF2B5EF4-FFF2-40B4-BE49-F238E27FC236}">
                <a16:creationId xmlns:a16="http://schemas.microsoft.com/office/drawing/2014/main" id="{0B7A2607-DD5C-4ECE-BC28-347F04787831}"/>
              </a:ext>
            </a:extLst>
          </p:cNvPr>
          <p:cNvSpPr/>
          <p:nvPr/>
        </p:nvSpPr>
        <p:spPr>
          <a:xfrm>
            <a:off x="7653528" y="1560529"/>
            <a:ext cx="4379976" cy="3108543"/>
          </a:xfrm>
          <a:prstGeom prst="rect">
            <a:avLst/>
          </a:prstGeom>
        </p:spPr>
        <p:txBody>
          <a:bodyPr wrap="square">
            <a:spAutoFit/>
          </a:bodyPr>
          <a:lstStyle/>
          <a:p>
            <a:r>
              <a:rPr lang="en-US" sz="1400" dirty="0"/>
              <a:t>Routine:</a:t>
            </a:r>
          </a:p>
          <a:p>
            <a:r>
              <a:rPr lang="en-US" sz="1400" dirty="0"/>
              <a:t>-cognitive tasks such as bookkeeping and data entry</a:t>
            </a:r>
          </a:p>
          <a:p>
            <a:r>
              <a:rPr lang="en-US" sz="1400" dirty="0"/>
              <a:t>-manual tasks such as repetitive production and monitoring jobs performed on an assembly line</a:t>
            </a:r>
          </a:p>
          <a:p>
            <a:endParaRPr lang="en-US" sz="1400" dirty="0"/>
          </a:p>
          <a:p>
            <a:r>
              <a:rPr lang="en-US" sz="1400" dirty="0"/>
              <a:t>Non-routine: </a:t>
            </a:r>
          </a:p>
          <a:p>
            <a:r>
              <a:rPr lang="en-US" sz="1400" dirty="0"/>
              <a:t>-manual tasks demanding situational adaptability, visual and language recognition, and in-person interaction (e.g. preparing a meal, driving a truck through city traffic, or </a:t>
            </a:r>
            <a:r>
              <a:rPr lang="nl-BE" sz="1400" dirty="0"/>
              <a:t>cleaning a hotel room)</a:t>
            </a:r>
            <a:endParaRPr lang="en-US" sz="1400" dirty="0"/>
          </a:p>
          <a:p>
            <a:r>
              <a:rPr lang="en-US" sz="1400" dirty="0"/>
              <a:t>-‘abstract’ tasks, which require problem-solving, intuition, persuasion, and creativity (formal analytic skills e.g., engineering and science vs. managerial / interpersonal skills)</a:t>
            </a:r>
          </a:p>
        </p:txBody>
      </p:sp>
    </p:spTree>
    <p:extLst>
      <p:ext uri="{BB962C8B-B14F-4D97-AF65-F5344CB8AC3E}">
        <p14:creationId xmlns:p14="http://schemas.microsoft.com/office/powerpoint/2010/main" val="3170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F5A655F-3B04-43D7-8395-9441C95C2F9E}"/>
              </a:ext>
            </a:extLst>
          </p:cNvPr>
          <p:cNvSpPr txBox="1"/>
          <p:nvPr/>
        </p:nvSpPr>
        <p:spPr>
          <a:xfrm>
            <a:off x="471558" y="5439498"/>
            <a:ext cx="4340472" cy="1200329"/>
          </a:xfrm>
          <a:prstGeom prst="rect">
            <a:avLst/>
          </a:prstGeom>
          <a:noFill/>
        </p:spPr>
        <p:txBody>
          <a:bodyPr wrap="square" rtlCol="0">
            <a:spAutoFit/>
          </a:bodyPr>
          <a:lstStyle/>
          <a:p>
            <a:r>
              <a:rPr lang="nl-BE" dirty="0"/>
              <a:t>Groei arbeidsproductiviteit België lager dan de buurlanden (stagneert sinds 2007), met al gevolg dat de buurlanden België inhalen qua absolute arbeidsproductiviteit</a:t>
            </a:r>
          </a:p>
        </p:txBody>
      </p:sp>
      <p:pic>
        <p:nvPicPr>
          <p:cNvPr id="7" name="Afbeelding 6">
            <a:extLst>
              <a:ext uri="{FF2B5EF4-FFF2-40B4-BE49-F238E27FC236}">
                <a16:creationId xmlns:a16="http://schemas.microsoft.com/office/drawing/2014/main" id="{3229E782-DC82-4226-B9A0-1FB0B26AC862}"/>
              </a:ext>
            </a:extLst>
          </p:cNvPr>
          <p:cNvPicPr>
            <a:picLocks noChangeAspect="1"/>
          </p:cNvPicPr>
          <p:nvPr/>
        </p:nvPicPr>
        <p:blipFill>
          <a:blip r:embed="rId2"/>
          <a:stretch>
            <a:fillRect/>
          </a:stretch>
        </p:blipFill>
        <p:spPr>
          <a:xfrm>
            <a:off x="216047" y="175461"/>
            <a:ext cx="7275897" cy="4017384"/>
          </a:xfrm>
          <a:prstGeom prst="rect">
            <a:avLst/>
          </a:prstGeom>
        </p:spPr>
      </p:pic>
      <p:pic>
        <p:nvPicPr>
          <p:cNvPr id="9" name="Afbeelding 8">
            <a:extLst>
              <a:ext uri="{FF2B5EF4-FFF2-40B4-BE49-F238E27FC236}">
                <a16:creationId xmlns:a16="http://schemas.microsoft.com/office/drawing/2014/main" id="{4A34D475-FCBE-452B-8D33-E83D7A786FDC}"/>
              </a:ext>
            </a:extLst>
          </p:cNvPr>
          <p:cNvPicPr>
            <a:picLocks noChangeAspect="1"/>
          </p:cNvPicPr>
          <p:nvPr/>
        </p:nvPicPr>
        <p:blipFill>
          <a:blip r:embed="rId3"/>
          <a:stretch>
            <a:fillRect/>
          </a:stretch>
        </p:blipFill>
        <p:spPr>
          <a:xfrm>
            <a:off x="6080760" y="3450388"/>
            <a:ext cx="6111240" cy="3289003"/>
          </a:xfrm>
          <a:prstGeom prst="rect">
            <a:avLst/>
          </a:prstGeom>
        </p:spPr>
      </p:pic>
      <p:pic>
        <p:nvPicPr>
          <p:cNvPr id="10" name="Afbeelding 9">
            <a:extLst>
              <a:ext uri="{FF2B5EF4-FFF2-40B4-BE49-F238E27FC236}">
                <a16:creationId xmlns:a16="http://schemas.microsoft.com/office/drawing/2014/main" id="{CB759604-D393-4BC6-9EA1-CE53A5D346E9}"/>
              </a:ext>
            </a:extLst>
          </p:cNvPr>
          <p:cNvPicPr>
            <a:picLocks noChangeAspect="1"/>
          </p:cNvPicPr>
          <p:nvPr/>
        </p:nvPicPr>
        <p:blipFill>
          <a:blip r:embed="rId4"/>
          <a:stretch>
            <a:fillRect/>
          </a:stretch>
        </p:blipFill>
        <p:spPr>
          <a:xfrm>
            <a:off x="471558" y="4227118"/>
            <a:ext cx="1947288" cy="1178106"/>
          </a:xfrm>
          <a:prstGeom prst="rect">
            <a:avLst/>
          </a:prstGeom>
        </p:spPr>
      </p:pic>
      <p:pic>
        <p:nvPicPr>
          <p:cNvPr id="11" name="Afbeelding 10">
            <a:extLst>
              <a:ext uri="{FF2B5EF4-FFF2-40B4-BE49-F238E27FC236}">
                <a16:creationId xmlns:a16="http://schemas.microsoft.com/office/drawing/2014/main" id="{1A8CB125-5E68-4E83-ADC8-80DEB830AE3D}"/>
              </a:ext>
            </a:extLst>
          </p:cNvPr>
          <p:cNvPicPr>
            <a:picLocks noChangeAspect="1"/>
          </p:cNvPicPr>
          <p:nvPr/>
        </p:nvPicPr>
        <p:blipFill>
          <a:blip r:embed="rId5"/>
          <a:stretch>
            <a:fillRect/>
          </a:stretch>
        </p:blipFill>
        <p:spPr>
          <a:xfrm>
            <a:off x="2418846" y="4054364"/>
            <a:ext cx="1827360" cy="1386480"/>
          </a:xfrm>
          <a:prstGeom prst="rect">
            <a:avLst/>
          </a:prstGeom>
        </p:spPr>
      </p:pic>
      <p:sp>
        <p:nvSpPr>
          <p:cNvPr id="12" name="Rechthoek 11">
            <a:extLst>
              <a:ext uri="{FF2B5EF4-FFF2-40B4-BE49-F238E27FC236}">
                <a16:creationId xmlns:a16="http://schemas.microsoft.com/office/drawing/2014/main" id="{2A42D90A-8461-4BC7-85B2-DCDD15C0DC83}"/>
              </a:ext>
            </a:extLst>
          </p:cNvPr>
          <p:cNvSpPr/>
          <p:nvPr/>
        </p:nvSpPr>
        <p:spPr>
          <a:xfrm>
            <a:off x="7286204" y="799688"/>
            <a:ext cx="4543846" cy="2677656"/>
          </a:xfrm>
          <a:prstGeom prst="rect">
            <a:avLst/>
          </a:prstGeom>
        </p:spPr>
        <p:txBody>
          <a:bodyPr wrap="square">
            <a:spAutoFit/>
          </a:bodyPr>
          <a:lstStyle/>
          <a:p>
            <a:r>
              <a:rPr lang="en-US" sz="1200" dirty="0"/>
              <a:t>The structural changes of the advanced economies in </a:t>
            </a:r>
            <a:r>
              <a:rPr lang="en-US" sz="1200" dirty="0" err="1"/>
              <a:t>favour</a:t>
            </a:r>
            <a:r>
              <a:rPr lang="en-US" sz="1200" dirty="0"/>
              <a:t> of services with lower productivity level or lower productivity growth.... A specific feature of the Belgian economy in this respect is the weakness of ICT related activities, especially in manufacturing which reduce the </a:t>
            </a:r>
            <a:r>
              <a:rPr lang="en-US" sz="1200" dirty="0" err="1"/>
              <a:t>TotalFactorProd</a:t>
            </a:r>
            <a:r>
              <a:rPr lang="en-US" sz="1200" dirty="0"/>
              <a:t> potential gains. In most advanced economies, phenomena which have sustained productivity gains begin progressively to falter. This is the case for knowledge-based capital accumulation particularly important to sustain TFP growth. In Belgium,…high but concentrated in some high-tech industries and in some large multi-national enterprises. The slowdown in the rate of increase in the stock of high skilled workers is also a common feature of advanced economies. Belgium…high percentage of tertiary education graduates. However, this relative advantage is eroding as other countries have rapidly increased…</a:t>
            </a:r>
            <a:endParaRPr lang="nl-BE" sz="1200" dirty="0"/>
          </a:p>
        </p:txBody>
      </p:sp>
      <p:sp>
        <p:nvSpPr>
          <p:cNvPr id="13" name="Ovaal 12">
            <a:extLst>
              <a:ext uri="{FF2B5EF4-FFF2-40B4-BE49-F238E27FC236}">
                <a16:creationId xmlns:a16="http://schemas.microsoft.com/office/drawing/2014/main" id="{C984CA1E-9FC2-4ABE-B4A4-11DABF66903D}"/>
              </a:ext>
            </a:extLst>
          </p:cNvPr>
          <p:cNvSpPr/>
          <p:nvPr/>
        </p:nvSpPr>
        <p:spPr>
          <a:xfrm>
            <a:off x="3783330" y="1725930"/>
            <a:ext cx="3303270"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47B8C925-DBE6-4564-ABAF-2630F92B1C7B}"/>
              </a:ext>
            </a:extLst>
          </p:cNvPr>
          <p:cNvSpPr/>
          <p:nvPr/>
        </p:nvSpPr>
        <p:spPr>
          <a:xfrm>
            <a:off x="7429500" y="103695"/>
            <a:ext cx="4846320" cy="707886"/>
          </a:xfrm>
          <a:prstGeom prst="rect">
            <a:avLst/>
          </a:prstGeom>
        </p:spPr>
        <p:txBody>
          <a:bodyPr wrap="square">
            <a:spAutoFit/>
          </a:bodyPr>
          <a:lstStyle/>
          <a:p>
            <a:r>
              <a:rPr lang="nl-BE" sz="4000" dirty="0"/>
              <a:t>Trends 7: </a:t>
            </a:r>
            <a:r>
              <a:rPr lang="nl-BE" sz="4000" dirty="0" err="1"/>
              <a:t>prod’teit</a:t>
            </a:r>
            <a:endParaRPr lang="nl-BE" sz="4000" dirty="0"/>
          </a:p>
        </p:txBody>
      </p:sp>
    </p:spTree>
    <p:extLst>
      <p:ext uri="{BB962C8B-B14F-4D97-AF65-F5344CB8AC3E}">
        <p14:creationId xmlns:p14="http://schemas.microsoft.com/office/powerpoint/2010/main" val="63528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E5A43-FB88-4754-AB79-79DF62151F8C}"/>
              </a:ext>
            </a:extLst>
          </p:cNvPr>
          <p:cNvSpPr>
            <a:spLocks noGrp="1"/>
          </p:cNvSpPr>
          <p:nvPr>
            <p:ph type="title"/>
          </p:nvPr>
        </p:nvSpPr>
        <p:spPr/>
        <p:txBody>
          <a:bodyPr/>
          <a:lstStyle/>
          <a:p>
            <a:r>
              <a:rPr lang="nl-BE" dirty="0"/>
              <a:t>Globalisering en energie/klimaat</a:t>
            </a:r>
          </a:p>
        </p:txBody>
      </p:sp>
      <p:sp>
        <p:nvSpPr>
          <p:cNvPr id="3" name="Tijdelijke aanduiding voor inhoud 2">
            <a:extLst>
              <a:ext uri="{FF2B5EF4-FFF2-40B4-BE49-F238E27FC236}">
                <a16:creationId xmlns:a16="http://schemas.microsoft.com/office/drawing/2014/main" id="{E34F7F53-768D-4604-9EF1-BC3A5A2CF57D}"/>
              </a:ext>
            </a:extLst>
          </p:cNvPr>
          <p:cNvSpPr>
            <a:spLocks noGrp="1"/>
          </p:cNvSpPr>
          <p:nvPr>
            <p:ph idx="1"/>
          </p:nvPr>
        </p:nvSpPr>
        <p:spPr/>
        <p:txBody>
          <a:bodyPr>
            <a:normAutofit/>
          </a:bodyPr>
          <a:lstStyle/>
          <a:p>
            <a:r>
              <a:rPr lang="nl-BE" dirty="0"/>
              <a:t>Globalisering van de economie:</a:t>
            </a:r>
          </a:p>
          <a:p>
            <a:pPr lvl="1"/>
            <a:r>
              <a:rPr lang="nl-BE" dirty="0"/>
              <a:t>Focus financiële markten op korte termijnwinst o.a. door drukken loonkosten via outsourcing en </a:t>
            </a:r>
            <a:r>
              <a:rPr lang="nl-BE" dirty="0" err="1"/>
              <a:t>off-shoring</a:t>
            </a:r>
            <a:r>
              <a:rPr lang="nl-BE" dirty="0"/>
              <a:t> (evt. getemperd door technologie, zie supra)</a:t>
            </a:r>
          </a:p>
          <a:p>
            <a:pPr lvl="1"/>
            <a:r>
              <a:rPr lang="nl-BE" dirty="0"/>
              <a:t>Verdere shift naar diensteneconomie (zie grafiek 8) leidt tot minder vraag naar handenarbeid, meer naar werken met het hoofd (hoger opleidingsniveau werkenden –zie grafiek 9)?</a:t>
            </a:r>
          </a:p>
          <a:p>
            <a:r>
              <a:rPr lang="nl-BE" dirty="0"/>
              <a:t>Klimaatverandering / energie en duurzame ontwikkelingsdoelen:</a:t>
            </a:r>
          </a:p>
          <a:p>
            <a:pPr lvl="1"/>
            <a:r>
              <a:rPr lang="nl-BE" dirty="0"/>
              <a:t>Nood om inzicht te hebben in wederzijdse beïnvloeding technologie en maatschappij</a:t>
            </a:r>
          </a:p>
          <a:p>
            <a:pPr lvl="1"/>
            <a:r>
              <a:rPr lang="nl-BE" dirty="0"/>
              <a:t>Maatschappelijke verantwoorde keuzen kunnen maken</a:t>
            </a:r>
          </a:p>
          <a:p>
            <a:pPr lvl="1"/>
            <a:endParaRPr lang="nl-BE" dirty="0"/>
          </a:p>
          <a:p>
            <a:pPr lvl="1"/>
            <a:endParaRPr lang="nl-BE" dirty="0"/>
          </a:p>
          <a:p>
            <a:pPr lvl="1"/>
            <a:endParaRPr lang="nl-BE" dirty="0"/>
          </a:p>
          <a:p>
            <a:pPr marL="457200" lvl="1" indent="0">
              <a:buNone/>
            </a:pPr>
            <a:endParaRPr lang="nl-BE" dirty="0"/>
          </a:p>
        </p:txBody>
      </p:sp>
      <p:sp>
        <p:nvSpPr>
          <p:cNvPr id="5" name="Rechthoek 4">
            <a:extLst>
              <a:ext uri="{FF2B5EF4-FFF2-40B4-BE49-F238E27FC236}">
                <a16:creationId xmlns:a16="http://schemas.microsoft.com/office/drawing/2014/main" id="{83B7B7C1-8026-4052-91B3-8C26AEF714A9}"/>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305516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AA1D7-1D87-4378-8DDF-66EAF5D1EBA1}"/>
              </a:ext>
            </a:extLst>
          </p:cNvPr>
          <p:cNvSpPr>
            <a:spLocks noGrp="1"/>
          </p:cNvSpPr>
          <p:nvPr>
            <p:ph type="title"/>
          </p:nvPr>
        </p:nvSpPr>
        <p:spPr/>
        <p:txBody>
          <a:bodyPr/>
          <a:lstStyle/>
          <a:p>
            <a:r>
              <a:rPr lang="nl-BE" dirty="0"/>
              <a:t>Trends 8: verdienstelijking economie</a:t>
            </a:r>
          </a:p>
        </p:txBody>
      </p:sp>
      <p:pic>
        <p:nvPicPr>
          <p:cNvPr id="4" name="Afbeelding 3">
            <a:extLst>
              <a:ext uri="{FF2B5EF4-FFF2-40B4-BE49-F238E27FC236}">
                <a16:creationId xmlns:a16="http://schemas.microsoft.com/office/drawing/2014/main" id="{621EE495-9612-46FB-8D4F-3ECEF62201B5}"/>
              </a:ext>
            </a:extLst>
          </p:cNvPr>
          <p:cNvPicPr>
            <a:picLocks noChangeAspect="1"/>
          </p:cNvPicPr>
          <p:nvPr/>
        </p:nvPicPr>
        <p:blipFill>
          <a:blip r:embed="rId2"/>
          <a:stretch>
            <a:fillRect/>
          </a:stretch>
        </p:blipFill>
        <p:spPr>
          <a:xfrm>
            <a:off x="448139" y="1431509"/>
            <a:ext cx="9238322" cy="4566481"/>
          </a:xfrm>
          <a:prstGeom prst="rect">
            <a:avLst/>
          </a:prstGeom>
        </p:spPr>
      </p:pic>
      <p:sp>
        <p:nvSpPr>
          <p:cNvPr id="5" name="Tekstballon: ovaal 4">
            <a:extLst>
              <a:ext uri="{FF2B5EF4-FFF2-40B4-BE49-F238E27FC236}">
                <a16:creationId xmlns:a16="http://schemas.microsoft.com/office/drawing/2014/main" id="{38F6B348-B33B-471B-A39D-38E83C63E3F5}"/>
              </a:ext>
            </a:extLst>
          </p:cNvPr>
          <p:cNvSpPr/>
          <p:nvPr/>
        </p:nvSpPr>
        <p:spPr>
          <a:xfrm>
            <a:off x="9140190" y="1607820"/>
            <a:ext cx="2827020" cy="1901190"/>
          </a:xfrm>
          <a:prstGeom prst="wedgeEllipseCallout">
            <a:avLst>
              <a:gd name="adj1" fmla="val -21888"/>
              <a:gd name="adj2" fmla="val 63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Reeds halvering jobs in industrie en “verdienstelijking” sinds 1990</a:t>
            </a:r>
          </a:p>
        </p:txBody>
      </p:sp>
      <p:sp>
        <p:nvSpPr>
          <p:cNvPr id="6" name="Ovaal 5">
            <a:extLst>
              <a:ext uri="{FF2B5EF4-FFF2-40B4-BE49-F238E27FC236}">
                <a16:creationId xmlns:a16="http://schemas.microsoft.com/office/drawing/2014/main" id="{EE0DFA02-1E91-4328-A65E-01B862F0E6CB}"/>
              </a:ext>
            </a:extLst>
          </p:cNvPr>
          <p:cNvSpPr/>
          <p:nvPr/>
        </p:nvSpPr>
        <p:spPr>
          <a:xfrm>
            <a:off x="3278777" y="4519749"/>
            <a:ext cx="653143" cy="391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ballon: ovaal 6">
            <a:extLst>
              <a:ext uri="{FF2B5EF4-FFF2-40B4-BE49-F238E27FC236}">
                <a16:creationId xmlns:a16="http://schemas.microsoft.com/office/drawing/2014/main" id="{85DB19CB-D9BD-4D5B-9194-7552A9EF5EC3}"/>
              </a:ext>
            </a:extLst>
          </p:cNvPr>
          <p:cNvSpPr/>
          <p:nvPr/>
        </p:nvSpPr>
        <p:spPr>
          <a:xfrm>
            <a:off x="8995410" y="3643448"/>
            <a:ext cx="2971800" cy="2128701"/>
          </a:xfrm>
          <a:prstGeom prst="wedgeEllipseCallout">
            <a:avLst>
              <a:gd name="adj1" fmla="val -50350"/>
              <a:gd name="adj2" fmla="val 35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Onderwijs en overheid krimpen ten voordele van zorg en commerciële diensten</a:t>
            </a:r>
          </a:p>
        </p:txBody>
      </p:sp>
      <p:sp>
        <p:nvSpPr>
          <p:cNvPr id="9" name="Rechthoek 8">
            <a:extLst>
              <a:ext uri="{FF2B5EF4-FFF2-40B4-BE49-F238E27FC236}">
                <a16:creationId xmlns:a16="http://schemas.microsoft.com/office/drawing/2014/main" id="{EC3684C3-9AB7-49DD-8A08-08AFE17E8350}"/>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256238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3933-CFED-4876-BBBF-0AD0F72BE703}"/>
              </a:ext>
            </a:extLst>
          </p:cNvPr>
          <p:cNvSpPr>
            <a:spLocks noGrp="1"/>
          </p:cNvSpPr>
          <p:nvPr>
            <p:ph type="title"/>
          </p:nvPr>
        </p:nvSpPr>
        <p:spPr>
          <a:xfrm>
            <a:off x="838200" y="319405"/>
            <a:ext cx="10515600" cy="1325563"/>
          </a:xfrm>
        </p:spPr>
        <p:txBody>
          <a:bodyPr/>
          <a:lstStyle/>
          <a:p>
            <a:r>
              <a:rPr lang="nl-BE" dirty="0"/>
              <a:t>Trends 9: meer hoofd minder handen</a:t>
            </a:r>
          </a:p>
        </p:txBody>
      </p:sp>
      <p:pic>
        <p:nvPicPr>
          <p:cNvPr id="4" name="Afbeelding 3">
            <a:extLst>
              <a:ext uri="{FF2B5EF4-FFF2-40B4-BE49-F238E27FC236}">
                <a16:creationId xmlns:a16="http://schemas.microsoft.com/office/drawing/2014/main" id="{EE5F2662-9A6E-4DEA-BD14-0FB13FF6742D}"/>
              </a:ext>
            </a:extLst>
          </p:cNvPr>
          <p:cNvPicPr>
            <a:picLocks noChangeAspect="1"/>
          </p:cNvPicPr>
          <p:nvPr/>
        </p:nvPicPr>
        <p:blipFill>
          <a:blip r:embed="rId2"/>
          <a:stretch>
            <a:fillRect/>
          </a:stretch>
        </p:blipFill>
        <p:spPr>
          <a:xfrm>
            <a:off x="2343150" y="1375084"/>
            <a:ext cx="7540140" cy="5348396"/>
          </a:xfrm>
          <a:prstGeom prst="rect">
            <a:avLst/>
          </a:prstGeom>
        </p:spPr>
      </p:pic>
      <p:sp>
        <p:nvSpPr>
          <p:cNvPr id="5" name="Rechthoek 4">
            <a:extLst>
              <a:ext uri="{FF2B5EF4-FFF2-40B4-BE49-F238E27FC236}">
                <a16:creationId xmlns:a16="http://schemas.microsoft.com/office/drawing/2014/main" id="{D275EFCB-4B3F-4B94-8AE0-6DA199633C98}"/>
              </a:ext>
            </a:extLst>
          </p:cNvPr>
          <p:cNvSpPr/>
          <p:nvPr/>
        </p:nvSpPr>
        <p:spPr>
          <a:xfrm>
            <a:off x="6354461" y="1825625"/>
            <a:ext cx="3823063" cy="738664"/>
          </a:xfrm>
          <a:prstGeom prst="rect">
            <a:avLst/>
          </a:prstGeom>
        </p:spPr>
        <p:txBody>
          <a:bodyPr wrap="square">
            <a:spAutoFit/>
          </a:bodyPr>
          <a:lstStyle/>
          <a:p>
            <a:r>
              <a:rPr lang="nl-BE" sz="1400"/>
              <a:t>(intellectuele beroepen, onderwijs, ICT, zakelijke diensten, zorg, gespecialiseerde technische beroepen) </a:t>
            </a:r>
            <a:endParaRPr lang="nl-BE" sz="1400" dirty="0"/>
          </a:p>
        </p:txBody>
      </p:sp>
      <p:sp>
        <p:nvSpPr>
          <p:cNvPr id="6" name="Rechthoek 5">
            <a:extLst>
              <a:ext uri="{FF2B5EF4-FFF2-40B4-BE49-F238E27FC236}">
                <a16:creationId xmlns:a16="http://schemas.microsoft.com/office/drawing/2014/main" id="{121C580F-4645-4339-951C-CAFB3993FBE6}"/>
              </a:ext>
            </a:extLst>
          </p:cNvPr>
          <p:cNvSpPr/>
          <p:nvPr/>
        </p:nvSpPr>
        <p:spPr>
          <a:xfrm>
            <a:off x="8485884" y="2718017"/>
            <a:ext cx="3383280" cy="738664"/>
          </a:xfrm>
          <a:prstGeom prst="rect">
            <a:avLst/>
          </a:prstGeom>
        </p:spPr>
        <p:txBody>
          <a:bodyPr wrap="square">
            <a:spAutoFit/>
          </a:bodyPr>
          <a:lstStyle/>
          <a:p>
            <a:r>
              <a:rPr lang="nl-BE" sz="1400" dirty="0">
                <a:solidFill>
                  <a:srgbClr val="000000"/>
                </a:solidFill>
                <a:latin typeface="Calibri" panose="020F0502020204030204" pitchFamily="34" charset="0"/>
              </a:rPr>
              <a:t>(administratief en dienstverlenend personeel, </a:t>
            </a:r>
            <a:r>
              <a:rPr lang="nl-BE" sz="1400" dirty="0" err="1">
                <a:solidFill>
                  <a:srgbClr val="000000"/>
                </a:solidFill>
                <a:latin typeface="Calibri" panose="020F0502020204030204" pitchFamily="34" charset="0"/>
              </a:rPr>
              <a:t>verkoopsmedewerkers</a:t>
            </a:r>
            <a:r>
              <a:rPr lang="nl-BE" sz="1400" dirty="0">
                <a:solidFill>
                  <a:srgbClr val="000000"/>
                </a:solidFill>
                <a:latin typeface="Calibri" panose="020F0502020204030204" pitchFamily="34" charset="0"/>
              </a:rPr>
              <a:t> of fabrieksarbeiders)</a:t>
            </a:r>
            <a:endParaRPr lang="nl-BE" sz="1400" dirty="0"/>
          </a:p>
        </p:txBody>
      </p:sp>
      <p:cxnSp>
        <p:nvCxnSpPr>
          <p:cNvPr id="8" name="Rechte verbindingslijn met pijl 7">
            <a:extLst>
              <a:ext uri="{FF2B5EF4-FFF2-40B4-BE49-F238E27FC236}">
                <a16:creationId xmlns:a16="http://schemas.microsoft.com/office/drawing/2014/main" id="{F0B3C3E2-B44A-40F2-951E-2590A0B93F1B}"/>
              </a:ext>
            </a:extLst>
          </p:cNvPr>
          <p:cNvCxnSpPr>
            <a:cxnSpLocks/>
          </p:cNvCxnSpPr>
          <p:nvPr/>
        </p:nvCxnSpPr>
        <p:spPr>
          <a:xfrm>
            <a:off x="9281160" y="4514850"/>
            <a:ext cx="602130" cy="205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76F6FF3-CDBC-42A0-966F-61B0D6F62629}"/>
              </a:ext>
            </a:extLst>
          </p:cNvPr>
          <p:cNvSpPr txBox="1"/>
          <p:nvPr/>
        </p:nvSpPr>
        <p:spPr>
          <a:xfrm>
            <a:off x="9646920" y="4720748"/>
            <a:ext cx="2434193" cy="523220"/>
          </a:xfrm>
          <a:prstGeom prst="rect">
            <a:avLst/>
          </a:prstGeom>
          <a:noFill/>
        </p:spPr>
        <p:txBody>
          <a:bodyPr wrap="none" rtlCol="0">
            <a:spAutoFit/>
          </a:bodyPr>
          <a:lstStyle/>
          <a:p>
            <a:r>
              <a:rPr lang="nl-BE" sz="1400" dirty="0"/>
              <a:t>Persoons/plaatsgebonden jobs</a:t>
            </a:r>
          </a:p>
          <a:p>
            <a:r>
              <a:rPr lang="nl-BE" sz="1400" dirty="0"/>
              <a:t>(</a:t>
            </a:r>
            <a:r>
              <a:rPr lang="nl-BE" sz="1400" dirty="0" err="1"/>
              <a:t>bvb</a:t>
            </a:r>
            <a:r>
              <a:rPr lang="nl-BE" sz="1400" dirty="0"/>
              <a:t>. onderhoud)</a:t>
            </a:r>
          </a:p>
        </p:txBody>
      </p:sp>
      <p:sp>
        <p:nvSpPr>
          <p:cNvPr id="11" name="Rechthoek 10">
            <a:extLst>
              <a:ext uri="{FF2B5EF4-FFF2-40B4-BE49-F238E27FC236}">
                <a16:creationId xmlns:a16="http://schemas.microsoft.com/office/drawing/2014/main" id="{D65917D8-BC7F-4F92-A27F-B5B1F1D3BAF5}"/>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341010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86C21-A90D-491A-901E-BC2963310D12}"/>
              </a:ext>
            </a:extLst>
          </p:cNvPr>
          <p:cNvSpPr>
            <a:spLocks noGrp="1"/>
          </p:cNvSpPr>
          <p:nvPr>
            <p:ph type="title"/>
          </p:nvPr>
        </p:nvSpPr>
        <p:spPr>
          <a:xfrm>
            <a:off x="838200" y="621157"/>
            <a:ext cx="10515600" cy="1325563"/>
          </a:xfrm>
        </p:spPr>
        <p:txBody>
          <a:bodyPr>
            <a:normAutofit fontScale="90000"/>
          </a:bodyPr>
          <a:lstStyle/>
          <a:p>
            <a:r>
              <a:rPr lang="nl-BE" sz="8800" dirty="0"/>
              <a:t>Gelijkaardige trends uit andere bronnen...</a:t>
            </a:r>
          </a:p>
        </p:txBody>
      </p:sp>
    </p:spTree>
    <p:extLst>
      <p:ext uri="{BB962C8B-B14F-4D97-AF65-F5344CB8AC3E}">
        <p14:creationId xmlns:p14="http://schemas.microsoft.com/office/powerpoint/2010/main" val="13736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79">
            <a:extLst>
              <a:ext uri="{FF2B5EF4-FFF2-40B4-BE49-F238E27FC236}">
                <a16:creationId xmlns:a16="http://schemas.microsoft.com/office/drawing/2014/main" id="{E7D86AF5-53FE-4C8C-A9DC-FC55EEF16C3E}"/>
              </a:ext>
            </a:extLst>
          </p:cNvPr>
          <p:cNvPicPr/>
          <p:nvPr/>
        </p:nvPicPr>
        <p:blipFill>
          <a:blip r:embed="rId2"/>
          <a:stretch>
            <a:fillRect/>
          </a:stretch>
        </p:blipFill>
        <p:spPr>
          <a:xfrm>
            <a:off x="295211" y="697230"/>
            <a:ext cx="7980109" cy="5020818"/>
          </a:xfrm>
          <a:prstGeom prst="rect">
            <a:avLst/>
          </a:prstGeom>
        </p:spPr>
      </p:pic>
      <p:sp>
        <p:nvSpPr>
          <p:cNvPr id="6" name="Rechthoek 5">
            <a:extLst>
              <a:ext uri="{FF2B5EF4-FFF2-40B4-BE49-F238E27FC236}">
                <a16:creationId xmlns:a16="http://schemas.microsoft.com/office/drawing/2014/main" id="{579B2173-7265-440F-8CF9-3A34F4955507}"/>
              </a:ext>
            </a:extLst>
          </p:cNvPr>
          <p:cNvSpPr/>
          <p:nvPr/>
        </p:nvSpPr>
        <p:spPr>
          <a:xfrm>
            <a:off x="5411724" y="3523424"/>
            <a:ext cx="2783586" cy="954107"/>
          </a:xfrm>
          <a:prstGeom prst="rect">
            <a:avLst/>
          </a:prstGeom>
        </p:spPr>
        <p:txBody>
          <a:bodyPr wrap="square">
            <a:spAutoFit/>
          </a:bodyPr>
          <a:lstStyle/>
          <a:p>
            <a:r>
              <a:rPr lang="nl-BE" sz="1400" dirty="0"/>
              <a:t>nauw samenhangend geheel van dominante actoren, beleid, technologie, regelgeving, industrie, manieren van denken en doen, etc. </a:t>
            </a:r>
          </a:p>
        </p:txBody>
      </p:sp>
      <p:sp>
        <p:nvSpPr>
          <p:cNvPr id="7" name="Rechthoek 6">
            <a:extLst>
              <a:ext uri="{FF2B5EF4-FFF2-40B4-BE49-F238E27FC236}">
                <a16:creationId xmlns:a16="http://schemas.microsoft.com/office/drawing/2014/main" id="{29506922-5E26-4391-A9DD-1B78926AE835}"/>
              </a:ext>
            </a:extLst>
          </p:cNvPr>
          <p:cNvSpPr/>
          <p:nvPr/>
        </p:nvSpPr>
        <p:spPr>
          <a:xfrm>
            <a:off x="5320284" y="1805853"/>
            <a:ext cx="4349496" cy="830997"/>
          </a:xfrm>
          <a:prstGeom prst="rect">
            <a:avLst/>
          </a:prstGeom>
        </p:spPr>
        <p:txBody>
          <a:bodyPr wrap="square">
            <a:spAutoFit/>
          </a:bodyPr>
          <a:lstStyle/>
          <a:p>
            <a:r>
              <a:rPr lang="nl-BE" sz="1200" dirty="0"/>
              <a:t>invloedrijke, grootschalige maatschappelijke en natuurlijke ontwikkelingen die zowel niches en dominant regime onder druk kunnen zetten of faciliteren, maar waarop de betrokken actoren zelf moeilijk rechtstreeks invloed kunnen uitoefenen. </a:t>
            </a:r>
          </a:p>
        </p:txBody>
      </p:sp>
      <p:sp>
        <p:nvSpPr>
          <p:cNvPr id="8" name="Rechthoek 7">
            <a:extLst>
              <a:ext uri="{FF2B5EF4-FFF2-40B4-BE49-F238E27FC236}">
                <a16:creationId xmlns:a16="http://schemas.microsoft.com/office/drawing/2014/main" id="{539E4700-412F-4035-A5BB-4F1880C86660}"/>
              </a:ext>
            </a:extLst>
          </p:cNvPr>
          <p:cNvSpPr/>
          <p:nvPr/>
        </p:nvSpPr>
        <p:spPr>
          <a:xfrm>
            <a:off x="5320284" y="5550515"/>
            <a:ext cx="3286506" cy="830997"/>
          </a:xfrm>
          <a:prstGeom prst="rect">
            <a:avLst/>
          </a:prstGeom>
        </p:spPr>
        <p:txBody>
          <a:bodyPr wrap="square">
            <a:spAutoFit/>
          </a:bodyPr>
          <a:lstStyle/>
          <a:p>
            <a:pPr lvl="0" algn="just">
              <a:spcBef>
                <a:spcPts val="600"/>
              </a:spcBef>
              <a:spcAft>
                <a:spcPts val="600"/>
              </a:spcAft>
              <a:buClr>
                <a:srgbClr val="4394B5"/>
              </a:buClr>
            </a:pPr>
            <a:r>
              <a:rPr lang="nl-NL" sz="1200" dirty="0">
                <a:solidFill>
                  <a:srgbClr val="000000"/>
                </a:solidFill>
                <a:latin typeface="Tahoma" panose="020B0604030504040204" pitchFamily="34" charset="0"/>
                <a:ea typeface="Tahoma" panose="020B0604030504040204" pitchFamily="34" charset="0"/>
              </a:rPr>
              <a:t>alternatieven ontwikkeld door burgers, maatschappelijke groepen, bedrijven, beleidsmakers, etc. vanuit andere grondslagen dan het dominante regime</a:t>
            </a:r>
            <a:endParaRPr lang="nl-BE" sz="1200" dirty="0">
              <a:solidFill>
                <a:srgbClr val="000000"/>
              </a:solidFill>
              <a:latin typeface="Tahoma" panose="020B0604030504040204" pitchFamily="34" charset="0"/>
              <a:ea typeface="Tahoma" panose="020B0604030504040204" pitchFamily="34" charset="0"/>
            </a:endParaRPr>
          </a:p>
        </p:txBody>
      </p:sp>
      <p:sp>
        <p:nvSpPr>
          <p:cNvPr id="2" name="Rectangle 1">
            <a:extLst>
              <a:ext uri="{FF2B5EF4-FFF2-40B4-BE49-F238E27FC236}">
                <a16:creationId xmlns:a16="http://schemas.microsoft.com/office/drawing/2014/main" id="{E6D7999A-B1A1-4133-BCF9-DB03201C6772}"/>
              </a:ext>
            </a:extLst>
          </p:cNvPr>
          <p:cNvSpPr/>
          <p:nvPr/>
        </p:nvSpPr>
        <p:spPr>
          <a:xfrm>
            <a:off x="370648" y="811428"/>
            <a:ext cx="9163495" cy="18406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Oval 3">
            <a:extLst>
              <a:ext uri="{FF2B5EF4-FFF2-40B4-BE49-F238E27FC236}">
                <a16:creationId xmlns:a16="http://schemas.microsoft.com/office/drawing/2014/main" id="{45BE5CCE-048A-4B38-9FE8-974E547364C2}"/>
              </a:ext>
            </a:extLst>
          </p:cNvPr>
          <p:cNvSpPr/>
          <p:nvPr/>
        </p:nvSpPr>
        <p:spPr>
          <a:xfrm>
            <a:off x="9339071" y="-23745"/>
            <a:ext cx="2814222" cy="1916566"/>
          </a:xfrm>
          <a:prstGeom prst="wedgeEllipseCallout">
            <a:avLst>
              <a:gd name="adj1" fmla="val -77931"/>
              <a:gd name="adj2" fmla="val 30539"/>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Focus van de trend analyse</a:t>
            </a:r>
          </a:p>
        </p:txBody>
      </p:sp>
      <p:sp>
        <p:nvSpPr>
          <p:cNvPr id="3" name="Tijdelijke aanduiding voor dianummer 2">
            <a:extLst>
              <a:ext uri="{FF2B5EF4-FFF2-40B4-BE49-F238E27FC236}">
                <a16:creationId xmlns:a16="http://schemas.microsoft.com/office/drawing/2014/main" id="{056FEF97-1A8B-4894-AA91-11ECD7D1D474}"/>
              </a:ext>
            </a:extLst>
          </p:cNvPr>
          <p:cNvSpPr>
            <a:spLocks noGrp="1"/>
          </p:cNvSpPr>
          <p:nvPr>
            <p:ph type="sldNum" sz="quarter" idx="12"/>
          </p:nvPr>
        </p:nvSpPr>
        <p:spPr/>
        <p:txBody>
          <a:bodyPr/>
          <a:lstStyle/>
          <a:p>
            <a:fld id="{06884BB3-8C3C-4D3D-B7A3-8786312A3D0A}" type="slidenum">
              <a:rPr lang="nl-BE" smtClean="0"/>
              <a:t>3</a:t>
            </a:fld>
            <a:endParaRPr lang="nl-BE" dirty="0"/>
          </a:p>
        </p:txBody>
      </p:sp>
    </p:spTree>
    <p:extLst>
      <p:ext uri="{BB962C8B-B14F-4D97-AF65-F5344CB8AC3E}">
        <p14:creationId xmlns:p14="http://schemas.microsoft.com/office/powerpoint/2010/main" val="120518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AFBA10-C11A-4F29-93D2-FFF9B41505E2}"/>
              </a:ext>
            </a:extLst>
          </p:cNvPr>
          <p:cNvPicPr>
            <a:picLocks noChangeAspect="1"/>
          </p:cNvPicPr>
          <p:nvPr/>
        </p:nvPicPr>
        <p:blipFill>
          <a:blip r:embed="rId2"/>
          <a:stretch>
            <a:fillRect/>
          </a:stretch>
        </p:blipFill>
        <p:spPr>
          <a:xfrm>
            <a:off x="0" y="-1"/>
            <a:ext cx="2189384" cy="6858001"/>
          </a:xfrm>
          <a:prstGeom prst="rect">
            <a:avLst/>
          </a:prstGeom>
        </p:spPr>
      </p:pic>
      <p:pic>
        <p:nvPicPr>
          <p:cNvPr id="5" name="Afbeelding 4">
            <a:extLst>
              <a:ext uri="{FF2B5EF4-FFF2-40B4-BE49-F238E27FC236}">
                <a16:creationId xmlns:a16="http://schemas.microsoft.com/office/drawing/2014/main" id="{717818B4-C57F-4094-BD9D-01566F5A6477}"/>
              </a:ext>
            </a:extLst>
          </p:cNvPr>
          <p:cNvPicPr>
            <a:picLocks noChangeAspect="1"/>
          </p:cNvPicPr>
          <p:nvPr/>
        </p:nvPicPr>
        <p:blipFill>
          <a:blip r:embed="rId3"/>
          <a:stretch>
            <a:fillRect/>
          </a:stretch>
        </p:blipFill>
        <p:spPr>
          <a:xfrm>
            <a:off x="2311304" y="52799"/>
            <a:ext cx="2410685" cy="6876413"/>
          </a:xfrm>
          <a:prstGeom prst="rect">
            <a:avLst/>
          </a:prstGeom>
        </p:spPr>
      </p:pic>
      <p:pic>
        <p:nvPicPr>
          <p:cNvPr id="10" name="Afbeelding 9">
            <a:extLst>
              <a:ext uri="{FF2B5EF4-FFF2-40B4-BE49-F238E27FC236}">
                <a16:creationId xmlns:a16="http://schemas.microsoft.com/office/drawing/2014/main" id="{72683DAF-597A-461D-9BC1-C8720D589DEC}"/>
              </a:ext>
            </a:extLst>
          </p:cNvPr>
          <p:cNvPicPr>
            <a:picLocks noChangeAspect="1"/>
          </p:cNvPicPr>
          <p:nvPr/>
        </p:nvPicPr>
        <p:blipFill>
          <a:blip r:embed="rId4"/>
          <a:stretch>
            <a:fillRect/>
          </a:stretch>
        </p:blipFill>
        <p:spPr>
          <a:xfrm>
            <a:off x="7418503" y="19271"/>
            <a:ext cx="1990349" cy="6858000"/>
          </a:xfrm>
          <a:prstGeom prst="rect">
            <a:avLst/>
          </a:prstGeom>
        </p:spPr>
      </p:pic>
      <p:pic>
        <p:nvPicPr>
          <p:cNvPr id="12" name="Afbeelding 11">
            <a:extLst>
              <a:ext uri="{FF2B5EF4-FFF2-40B4-BE49-F238E27FC236}">
                <a16:creationId xmlns:a16="http://schemas.microsoft.com/office/drawing/2014/main" id="{CBC27C26-2AD5-4800-85CD-D09EE712C126}"/>
              </a:ext>
            </a:extLst>
          </p:cNvPr>
          <p:cNvPicPr>
            <a:picLocks noChangeAspect="1"/>
          </p:cNvPicPr>
          <p:nvPr/>
        </p:nvPicPr>
        <p:blipFill>
          <a:blip r:embed="rId5"/>
          <a:stretch>
            <a:fillRect/>
          </a:stretch>
        </p:blipFill>
        <p:spPr>
          <a:xfrm>
            <a:off x="9586672" y="52799"/>
            <a:ext cx="2272193" cy="6858000"/>
          </a:xfrm>
          <a:prstGeom prst="rect">
            <a:avLst/>
          </a:prstGeom>
        </p:spPr>
      </p:pic>
      <p:pic>
        <p:nvPicPr>
          <p:cNvPr id="13" name="Afbeelding 12">
            <a:extLst>
              <a:ext uri="{FF2B5EF4-FFF2-40B4-BE49-F238E27FC236}">
                <a16:creationId xmlns:a16="http://schemas.microsoft.com/office/drawing/2014/main" id="{D98D6E73-6265-45A7-82E7-AABB9A5AF47C}"/>
              </a:ext>
            </a:extLst>
          </p:cNvPr>
          <p:cNvPicPr>
            <a:picLocks noChangeAspect="1"/>
          </p:cNvPicPr>
          <p:nvPr/>
        </p:nvPicPr>
        <p:blipFill>
          <a:blip r:embed="rId6"/>
          <a:stretch>
            <a:fillRect/>
          </a:stretch>
        </p:blipFill>
        <p:spPr>
          <a:xfrm>
            <a:off x="4880485" y="55847"/>
            <a:ext cx="2334960" cy="6423601"/>
          </a:xfrm>
          <a:prstGeom prst="rect">
            <a:avLst/>
          </a:prstGeom>
        </p:spPr>
      </p:pic>
    </p:spTree>
    <p:extLst>
      <p:ext uri="{BB962C8B-B14F-4D97-AF65-F5344CB8AC3E}">
        <p14:creationId xmlns:p14="http://schemas.microsoft.com/office/powerpoint/2010/main" val="7449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59AF405-9152-4ADC-83F6-16F949E32959}"/>
              </a:ext>
            </a:extLst>
          </p:cNvPr>
          <p:cNvPicPr>
            <a:picLocks noChangeAspect="1"/>
          </p:cNvPicPr>
          <p:nvPr/>
        </p:nvPicPr>
        <p:blipFill>
          <a:blip r:embed="rId2"/>
          <a:stretch>
            <a:fillRect/>
          </a:stretch>
        </p:blipFill>
        <p:spPr>
          <a:xfrm>
            <a:off x="703355" y="310680"/>
            <a:ext cx="3299401" cy="2213280"/>
          </a:xfrm>
          <a:prstGeom prst="rect">
            <a:avLst/>
          </a:prstGeom>
        </p:spPr>
      </p:pic>
      <p:pic>
        <p:nvPicPr>
          <p:cNvPr id="5" name="Afbeelding 4">
            <a:extLst>
              <a:ext uri="{FF2B5EF4-FFF2-40B4-BE49-F238E27FC236}">
                <a16:creationId xmlns:a16="http://schemas.microsoft.com/office/drawing/2014/main" id="{6F291029-F1B6-4842-8F17-84910427BC1B}"/>
              </a:ext>
            </a:extLst>
          </p:cNvPr>
          <p:cNvPicPr>
            <a:picLocks noChangeAspect="1"/>
          </p:cNvPicPr>
          <p:nvPr/>
        </p:nvPicPr>
        <p:blipFill>
          <a:blip r:embed="rId3"/>
          <a:stretch>
            <a:fillRect/>
          </a:stretch>
        </p:blipFill>
        <p:spPr>
          <a:xfrm>
            <a:off x="838200" y="2649023"/>
            <a:ext cx="1979640" cy="2416800"/>
          </a:xfrm>
          <a:prstGeom prst="rect">
            <a:avLst/>
          </a:prstGeom>
        </p:spPr>
      </p:pic>
      <p:pic>
        <p:nvPicPr>
          <p:cNvPr id="7" name="Afbeelding 6">
            <a:extLst>
              <a:ext uri="{FF2B5EF4-FFF2-40B4-BE49-F238E27FC236}">
                <a16:creationId xmlns:a16="http://schemas.microsoft.com/office/drawing/2014/main" id="{6E29EBB4-73C7-4D86-933F-BA704C7015D2}"/>
              </a:ext>
            </a:extLst>
          </p:cNvPr>
          <p:cNvPicPr>
            <a:picLocks noChangeAspect="1"/>
          </p:cNvPicPr>
          <p:nvPr/>
        </p:nvPicPr>
        <p:blipFill>
          <a:blip r:embed="rId4"/>
          <a:stretch>
            <a:fillRect/>
          </a:stretch>
        </p:blipFill>
        <p:spPr>
          <a:xfrm>
            <a:off x="4673364" y="1666589"/>
            <a:ext cx="5681313" cy="3257220"/>
          </a:xfrm>
          <a:prstGeom prst="rect">
            <a:avLst/>
          </a:prstGeom>
        </p:spPr>
      </p:pic>
      <p:pic>
        <p:nvPicPr>
          <p:cNvPr id="8" name="Afbeelding 7">
            <a:extLst>
              <a:ext uri="{FF2B5EF4-FFF2-40B4-BE49-F238E27FC236}">
                <a16:creationId xmlns:a16="http://schemas.microsoft.com/office/drawing/2014/main" id="{462C0E6B-023F-41CC-ACA2-B861A2125732}"/>
              </a:ext>
            </a:extLst>
          </p:cNvPr>
          <p:cNvPicPr>
            <a:picLocks noChangeAspect="1"/>
          </p:cNvPicPr>
          <p:nvPr/>
        </p:nvPicPr>
        <p:blipFill>
          <a:blip r:embed="rId5"/>
          <a:stretch>
            <a:fillRect/>
          </a:stretch>
        </p:blipFill>
        <p:spPr>
          <a:xfrm>
            <a:off x="5356719" y="5253514"/>
            <a:ext cx="4314601" cy="686880"/>
          </a:xfrm>
          <a:prstGeom prst="rect">
            <a:avLst/>
          </a:prstGeom>
        </p:spPr>
      </p:pic>
    </p:spTree>
    <p:extLst>
      <p:ext uri="{BB962C8B-B14F-4D97-AF65-F5344CB8AC3E}">
        <p14:creationId xmlns:p14="http://schemas.microsoft.com/office/powerpoint/2010/main" val="3029561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6">
            <a:extLst>
              <a:ext uri="{FF2B5EF4-FFF2-40B4-BE49-F238E27FC236}">
                <a16:creationId xmlns:a16="http://schemas.microsoft.com/office/drawing/2014/main" id="{3303498A-11BB-44DC-951C-0287AB0D53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3860" y="381793"/>
            <a:ext cx="8630412" cy="5795169"/>
          </a:xfrm>
          <a:prstGeom prst="rect">
            <a:avLst/>
          </a:prstGeom>
          <a:noFill/>
        </p:spPr>
      </p:pic>
      <p:sp>
        <p:nvSpPr>
          <p:cNvPr id="5" name="Rechthoek 4">
            <a:extLst>
              <a:ext uri="{FF2B5EF4-FFF2-40B4-BE49-F238E27FC236}">
                <a16:creationId xmlns:a16="http://schemas.microsoft.com/office/drawing/2014/main" id="{720B1DD0-A4CF-4F87-8B0F-0A699696D81B}"/>
              </a:ext>
            </a:extLst>
          </p:cNvPr>
          <p:cNvSpPr/>
          <p:nvPr/>
        </p:nvSpPr>
        <p:spPr>
          <a:xfrm>
            <a:off x="634219" y="6261854"/>
            <a:ext cx="4842801" cy="369332"/>
          </a:xfrm>
          <a:prstGeom prst="rect">
            <a:avLst/>
          </a:prstGeom>
        </p:spPr>
        <p:txBody>
          <a:bodyPr wrap="none">
            <a:spAutoFit/>
          </a:bodyPr>
          <a:lstStyle/>
          <a:p>
            <a:pPr marL="540385" indent="-540385" algn="just">
              <a:spcBef>
                <a:spcPts val="600"/>
              </a:spcBef>
              <a:spcAft>
                <a:spcPts val="1200"/>
              </a:spcAft>
              <a:tabLst>
                <a:tab pos="540385" algn="l"/>
                <a:tab pos="5760085" algn="r"/>
              </a:tabLst>
            </a:pPr>
            <a:r>
              <a:rPr lang="nl-BE" dirty="0">
                <a:latin typeface="Tahoma" panose="020B0604030504040204" pitchFamily="34" charset="0"/>
                <a:ea typeface="Tahoma" panose="020B0604030504040204" pitchFamily="34" charset="0"/>
                <a:cs typeface="Times New Roman" panose="02020603050405020304" pitchFamily="18" charset="0"/>
              </a:rPr>
              <a:t>Trends </a:t>
            </a:r>
            <a:r>
              <a:rPr lang="nl-BE" dirty="0" err="1">
                <a:latin typeface="Tahoma" panose="020B0604030504040204" pitchFamily="34" charset="0"/>
                <a:ea typeface="Tahoma" panose="020B0604030504040204" pitchFamily="34" charset="0"/>
                <a:cs typeface="Times New Roman" panose="02020603050405020304" pitchFamily="18" charset="0"/>
              </a:rPr>
              <a:t>shaping</a:t>
            </a:r>
            <a:r>
              <a:rPr lang="nl-BE" dirty="0">
                <a:latin typeface="Tahoma" panose="020B0604030504040204" pitchFamily="34" charset="0"/>
                <a:ea typeface="Tahoma" panose="020B0604030504040204" pitchFamily="34" charset="0"/>
                <a:cs typeface="Times New Roman" panose="02020603050405020304" pitchFamily="18" charset="0"/>
              </a:rPr>
              <a:t> </a:t>
            </a:r>
            <a:r>
              <a:rPr lang="nl-BE" dirty="0" err="1">
                <a:latin typeface="Tahoma" panose="020B0604030504040204" pitchFamily="34" charset="0"/>
                <a:ea typeface="Tahoma" panose="020B0604030504040204" pitchFamily="34" charset="0"/>
                <a:cs typeface="Times New Roman" panose="02020603050405020304" pitchFamily="18" charset="0"/>
              </a:rPr>
              <a:t>education</a:t>
            </a:r>
            <a:r>
              <a:rPr lang="nl-BE" dirty="0">
                <a:latin typeface="Tahoma" panose="020B0604030504040204" pitchFamily="34" charset="0"/>
                <a:ea typeface="Tahoma" panose="020B0604030504040204" pitchFamily="34" charset="0"/>
                <a:cs typeface="Times New Roman" panose="02020603050405020304" pitchFamily="18" charset="0"/>
              </a:rPr>
              <a:t> 2016 (OESO, 2016)</a:t>
            </a:r>
          </a:p>
        </p:txBody>
      </p:sp>
    </p:spTree>
    <p:extLst>
      <p:ext uri="{BB962C8B-B14F-4D97-AF65-F5344CB8AC3E}">
        <p14:creationId xmlns:p14="http://schemas.microsoft.com/office/powerpoint/2010/main" val="3866565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BFC6-5733-4AB0-B208-7AEC58944F8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F2486D2D-B04A-4E75-BC4C-F60AA42EF443}"/>
              </a:ext>
            </a:extLst>
          </p:cNvPr>
          <p:cNvSpPr>
            <a:spLocks noGrp="1"/>
          </p:cNvSpPr>
          <p:nvPr>
            <p:ph idx="1"/>
          </p:nvPr>
        </p:nvSpPr>
        <p:spPr/>
        <p:txBody>
          <a:bodyPr/>
          <a:lstStyle/>
          <a:p>
            <a:endParaRPr lang="nl-BE"/>
          </a:p>
        </p:txBody>
      </p:sp>
      <p:pic>
        <p:nvPicPr>
          <p:cNvPr id="7" name="Afbeelding 6">
            <a:extLst>
              <a:ext uri="{FF2B5EF4-FFF2-40B4-BE49-F238E27FC236}">
                <a16:creationId xmlns:a16="http://schemas.microsoft.com/office/drawing/2014/main" id="{183590FA-A081-4FBB-8988-76A194319F8D}"/>
              </a:ext>
            </a:extLst>
          </p:cNvPr>
          <p:cNvPicPr>
            <a:picLocks noChangeAspect="1"/>
          </p:cNvPicPr>
          <p:nvPr/>
        </p:nvPicPr>
        <p:blipFill>
          <a:blip r:embed="rId2"/>
          <a:stretch>
            <a:fillRect/>
          </a:stretch>
        </p:blipFill>
        <p:spPr>
          <a:xfrm>
            <a:off x="1" y="-224899"/>
            <a:ext cx="12192000" cy="7185876"/>
          </a:xfrm>
          <a:prstGeom prst="rect">
            <a:avLst/>
          </a:prstGeom>
        </p:spPr>
      </p:pic>
      <p:sp>
        <p:nvSpPr>
          <p:cNvPr id="8" name="Rechthoek 7">
            <a:extLst>
              <a:ext uri="{FF2B5EF4-FFF2-40B4-BE49-F238E27FC236}">
                <a16:creationId xmlns:a16="http://schemas.microsoft.com/office/drawing/2014/main" id="{E9BD8988-EAAA-4F4D-8A8A-39F1B34232E1}"/>
              </a:ext>
            </a:extLst>
          </p:cNvPr>
          <p:cNvSpPr/>
          <p:nvPr/>
        </p:nvSpPr>
        <p:spPr>
          <a:xfrm>
            <a:off x="182880" y="0"/>
            <a:ext cx="9144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rPr>
              <a:t>IFTF, 2007</a:t>
            </a:r>
          </a:p>
        </p:txBody>
      </p:sp>
    </p:spTree>
    <p:extLst>
      <p:ext uri="{BB962C8B-B14F-4D97-AF65-F5344CB8AC3E}">
        <p14:creationId xmlns:p14="http://schemas.microsoft.com/office/powerpoint/2010/main" val="138704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6CB25-1F18-467D-AC34-656862A4E65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2A1B873-CAEB-4E1F-A008-93E7ED95EE5F}"/>
              </a:ext>
            </a:extLst>
          </p:cNvPr>
          <p:cNvSpPr>
            <a:spLocks noGrp="1"/>
          </p:cNvSpPr>
          <p:nvPr>
            <p:ph idx="1"/>
          </p:nvPr>
        </p:nvSpPr>
        <p:spPr/>
        <p:txBody>
          <a:bodyPr/>
          <a:lstStyle/>
          <a:p>
            <a:endParaRPr lang="nl-BE"/>
          </a:p>
        </p:txBody>
      </p:sp>
      <p:pic>
        <p:nvPicPr>
          <p:cNvPr id="4" name="Afbeelding 3">
            <a:extLst>
              <a:ext uri="{FF2B5EF4-FFF2-40B4-BE49-F238E27FC236}">
                <a16:creationId xmlns:a16="http://schemas.microsoft.com/office/drawing/2014/main" id="{F2DE25C8-2BFE-4C0F-AAD2-3EB1E4596F72}"/>
              </a:ext>
            </a:extLst>
          </p:cNvPr>
          <p:cNvPicPr>
            <a:picLocks noChangeAspect="1"/>
          </p:cNvPicPr>
          <p:nvPr/>
        </p:nvPicPr>
        <p:blipFill>
          <a:blip r:embed="rId2"/>
          <a:stretch>
            <a:fillRect/>
          </a:stretch>
        </p:blipFill>
        <p:spPr>
          <a:xfrm>
            <a:off x="1902952" y="0"/>
            <a:ext cx="8386095" cy="6858000"/>
          </a:xfrm>
          <a:prstGeom prst="rect">
            <a:avLst/>
          </a:prstGeom>
        </p:spPr>
      </p:pic>
      <p:sp>
        <p:nvSpPr>
          <p:cNvPr id="5" name="Rechthoek 4">
            <a:extLst>
              <a:ext uri="{FF2B5EF4-FFF2-40B4-BE49-F238E27FC236}">
                <a16:creationId xmlns:a16="http://schemas.microsoft.com/office/drawing/2014/main" id="{105C0209-BD07-4E2B-BC0F-BB67A397D865}"/>
              </a:ext>
            </a:extLst>
          </p:cNvPr>
          <p:cNvSpPr/>
          <p:nvPr/>
        </p:nvSpPr>
        <p:spPr>
          <a:xfrm>
            <a:off x="597408" y="6299073"/>
            <a:ext cx="9144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rPr>
              <a:t>IFTF, 2011</a:t>
            </a:r>
          </a:p>
        </p:txBody>
      </p:sp>
    </p:spTree>
    <p:extLst>
      <p:ext uri="{BB962C8B-B14F-4D97-AF65-F5344CB8AC3E}">
        <p14:creationId xmlns:p14="http://schemas.microsoft.com/office/powerpoint/2010/main" val="244385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B7591-2B4E-4BBB-B3FF-0273BDFC2349}"/>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682BEE0-4C9B-4509-85A9-7B2E14F68788}"/>
              </a:ext>
            </a:extLst>
          </p:cNvPr>
          <p:cNvSpPr>
            <a:spLocks noGrp="1"/>
          </p:cNvSpPr>
          <p:nvPr>
            <p:ph idx="1"/>
          </p:nvPr>
        </p:nvSpPr>
        <p:spPr/>
        <p:txBody>
          <a:bodyPr/>
          <a:lstStyle/>
          <a:p>
            <a:endParaRPr lang="nl-BE"/>
          </a:p>
        </p:txBody>
      </p:sp>
      <p:pic>
        <p:nvPicPr>
          <p:cNvPr id="4" name="Afbeelding 3">
            <a:extLst>
              <a:ext uri="{FF2B5EF4-FFF2-40B4-BE49-F238E27FC236}">
                <a16:creationId xmlns:a16="http://schemas.microsoft.com/office/drawing/2014/main" id="{C774F0D3-15D9-45F9-88D0-7A6D31051578}"/>
              </a:ext>
            </a:extLst>
          </p:cNvPr>
          <p:cNvPicPr>
            <a:picLocks noChangeAspect="1"/>
          </p:cNvPicPr>
          <p:nvPr/>
        </p:nvPicPr>
        <p:blipFill>
          <a:blip r:embed="rId2"/>
          <a:stretch>
            <a:fillRect/>
          </a:stretch>
        </p:blipFill>
        <p:spPr>
          <a:xfrm>
            <a:off x="2463172" y="0"/>
            <a:ext cx="7265655" cy="6858000"/>
          </a:xfrm>
          <a:prstGeom prst="rect">
            <a:avLst/>
          </a:prstGeom>
        </p:spPr>
      </p:pic>
      <p:sp>
        <p:nvSpPr>
          <p:cNvPr id="5" name="Rechthoek 4">
            <a:extLst>
              <a:ext uri="{FF2B5EF4-FFF2-40B4-BE49-F238E27FC236}">
                <a16:creationId xmlns:a16="http://schemas.microsoft.com/office/drawing/2014/main" id="{299168B1-A641-4FD9-BDE0-A2039077DB60}"/>
              </a:ext>
            </a:extLst>
          </p:cNvPr>
          <p:cNvSpPr/>
          <p:nvPr/>
        </p:nvSpPr>
        <p:spPr>
          <a:xfrm>
            <a:off x="597408" y="6299073"/>
            <a:ext cx="9144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rPr>
              <a:t>IFTF, 2011</a:t>
            </a:r>
          </a:p>
        </p:txBody>
      </p:sp>
    </p:spTree>
    <p:extLst>
      <p:ext uri="{BB962C8B-B14F-4D97-AF65-F5344CB8AC3E}">
        <p14:creationId xmlns:p14="http://schemas.microsoft.com/office/powerpoint/2010/main" val="3848943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4267F-6AE0-44A2-BC90-766F9BF25BA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DF528766-8C34-481C-9B66-8C2AC6E43A5D}"/>
              </a:ext>
            </a:extLst>
          </p:cNvPr>
          <p:cNvSpPr>
            <a:spLocks noGrp="1"/>
          </p:cNvSpPr>
          <p:nvPr>
            <p:ph idx="1"/>
          </p:nvPr>
        </p:nvSpPr>
        <p:spPr/>
        <p:txBody>
          <a:bodyPr/>
          <a:lstStyle/>
          <a:p>
            <a:endParaRPr lang="nl-BE"/>
          </a:p>
        </p:txBody>
      </p:sp>
      <p:pic>
        <p:nvPicPr>
          <p:cNvPr id="4" name="Afbeelding 3">
            <a:extLst>
              <a:ext uri="{FF2B5EF4-FFF2-40B4-BE49-F238E27FC236}">
                <a16:creationId xmlns:a16="http://schemas.microsoft.com/office/drawing/2014/main" id="{836EFD4E-5BD1-4C7C-A47A-58F56C873B0E}"/>
              </a:ext>
            </a:extLst>
          </p:cNvPr>
          <p:cNvPicPr>
            <a:picLocks noChangeAspect="1"/>
          </p:cNvPicPr>
          <p:nvPr/>
        </p:nvPicPr>
        <p:blipFill>
          <a:blip r:embed="rId2"/>
          <a:stretch>
            <a:fillRect/>
          </a:stretch>
        </p:blipFill>
        <p:spPr>
          <a:xfrm>
            <a:off x="2287351" y="0"/>
            <a:ext cx="7617298" cy="6858000"/>
          </a:xfrm>
          <a:prstGeom prst="rect">
            <a:avLst/>
          </a:prstGeom>
        </p:spPr>
      </p:pic>
      <p:sp>
        <p:nvSpPr>
          <p:cNvPr id="5" name="Rechthoek 4">
            <a:extLst>
              <a:ext uri="{FF2B5EF4-FFF2-40B4-BE49-F238E27FC236}">
                <a16:creationId xmlns:a16="http://schemas.microsoft.com/office/drawing/2014/main" id="{652F32B6-F07C-4EED-BB08-3D9ABE945921}"/>
              </a:ext>
            </a:extLst>
          </p:cNvPr>
          <p:cNvSpPr/>
          <p:nvPr/>
        </p:nvSpPr>
        <p:spPr>
          <a:xfrm>
            <a:off x="597408" y="6299073"/>
            <a:ext cx="9144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rPr>
              <a:t>IFTF, 2011</a:t>
            </a:r>
          </a:p>
        </p:txBody>
      </p:sp>
    </p:spTree>
    <p:extLst>
      <p:ext uri="{BB962C8B-B14F-4D97-AF65-F5344CB8AC3E}">
        <p14:creationId xmlns:p14="http://schemas.microsoft.com/office/powerpoint/2010/main" val="4155660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86C21-A90D-491A-901E-BC2963310D12}"/>
              </a:ext>
            </a:extLst>
          </p:cNvPr>
          <p:cNvSpPr>
            <a:spLocks noGrp="1"/>
          </p:cNvSpPr>
          <p:nvPr>
            <p:ph type="title"/>
          </p:nvPr>
        </p:nvSpPr>
        <p:spPr>
          <a:xfrm>
            <a:off x="838200" y="718693"/>
            <a:ext cx="10515600" cy="1325563"/>
          </a:xfrm>
        </p:spPr>
        <p:txBody>
          <a:bodyPr>
            <a:normAutofit fontScale="90000"/>
          </a:bodyPr>
          <a:lstStyle/>
          <a:p>
            <a:r>
              <a:rPr lang="nl-BE" sz="8800" dirty="0"/>
              <a:t>Flashforward naar één mogelijk 2050...</a:t>
            </a:r>
          </a:p>
        </p:txBody>
      </p:sp>
      <p:sp>
        <p:nvSpPr>
          <p:cNvPr id="3" name="Tijdelijke aanduiding voor inhoud 2">
            <a:extLst>
              <a:ext uri="{FF2B5EF4-FFF2-40B4-BE49-F238E27FC236}">
                <a16:creationId xmlns:a16="http://schemas.microsoft.com/office/drawing/2014/main" id="{AB684C84-CDF7-4D46-AAA9-8277A89DCF3E}"/>
              </a:ext>
            </a:extLst>
          </p:cNvPr>
          <p:cNvSpPr>
            <a:spLocks noGrp="1"/>
          </p:cNvSpPr>
          <p:nvPr>
            <p:ph sz="half" idx="1"/>
          </p:nvPr>
        </p:nvSpPr>
        <p:spPr/>
        <p:txBody>
          <a:bodyPr/>
          <a:lstStyle/>
          <a:p>
            <a:endParaRPr lang="nl-BE"/>
          </a:p>
        </p:txBody>
      </p:sp>
      <p:sp>
        <p:nvSpPr>
          <p:cNvPr id="4" name="Tijdelijke aanduiding voor inhoud 3">
            <a:extLst>
              <a:ext uri="{FF2B5EF4-FFF2-40B4-BE49-F238E27FC236}">
                <a16:creationId xmlns:a16="http://schemas.microsoft.com/office/drawing/2014/main" id="{80B91779-1AD5-4662-B3D7-A1242E054A61}"/>
              </a:ext>
            </a:extLst>
          </p:cNvPr>
          <p:cNvSpPr>
            <a:spLocks noGrp="1"/>
          </p:cNvSpPr>
          <p:nvPr>
            <p:ph sz="half" idx="2"/>
          </p:nvPr>
        </p:nvSpPr>
        <p:spPr/>
        <p:txBody>
          <a:bodyPr/>
          <a:lstStyle/>
          <a:p>
            <a:endParaRPr lang="nl-BE"/>
          </a:p>
        </p:txBody>
      </p:sp>
    </p:spTree>
    <p:extLst>
      <p:ext uri="{BB962C8B-B14F-4D97-AF65-F5344CB8AC3E}">
        <p14:creationId xmlns:p14="http://schemas.microsoft.com/office/powerpoint/2010/main" val="65506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1D670-5641-4A82-860D-C9699C1A94AF}"/>
              </a:ext>
            </a:extLst>
          </p:cNvPr>
          <p:cNvSpPr>
            <a:spLocks noGrp="1"/>
          </p:cNvSpPr>
          <p:nvPr>
            <p:ph type="title"/>
          </p:nvPr>
        </p:nvSpPr>
        <p:spPr>
          <a:xfrm>
            <a:off x="861060" y="307975"/>
            <a:ext cx="10934700" cy="1325563"/>
          </a:xfrm>
        </p:spPr>
        <p:txBody>
          <a:bodyPr>
            <a:normAutofit/>
          </a:bodyPr>
          <a:lstStyle/>
          <a:p>
            <a:r>
              <a:rPr lang="nl-BE" sz="3600" dirty="0"/>
              <a:t>Elke, project manager, technologiesector, Gent (deel metropool Antwerpen/Gent/Brussel)</a:t>
            </a:r>
          </a:p>
        </p:txBody>
      </p:sp>
      <p:sp>
        <p:nvSpPr>
          <p:cNvPr id="4" name="Tijdelijke aanduiding voor inhoud 3">
            <a:extLst>
              <a:ext uri="{FF2B5EF4-FFF2-40B4-BE49-F238E27FC236}">
                <a16:creationId xmlns:a16="http://schemas.microsoft.com/office/drawing/2014/main" id="{692EEE0D-E8B3-4594-9667-B0B5415C63AC}"/>
              </a:ext>
            </a:extLst>
          </p:cNvPr>
          <p:cNvSpPr>
            <a:spLocks noGrp="1"/>
          </p:cNvSpPr>
          <p:nvPr>
            <p:ph sz="half" idx="1"/>
          </p:nvPr>
        </p:nvSpPr>
        <p:spPr/>
        <p:txBody>
          <a:bodyPr>
            <a:normAutofit fontScale="55000" lnSpcReduction="20000"/>
          </a:bodyPr>
          <a:lstStyle/>
          <a:p>
            <a:r>
              <a:rPr lang="nl-BE" dirty="0"/>
              <a:t>6u, thuis, in </a:t>
            </a:r>
            <a:r>
              <a:rPr lang="nl-BE" dirty="0" err="1"/>
              <a:t>pijama</a:t>
            </a:r>
            <a:r>
              <a:rPr lang="nl-BE" dirty="0"/>
              <a:t>: </a:t>
            </a:r>
          </a:p>
          <a:p>
            <a:pPr lvl="1"/>
            <a:r>
              <a:rPr lang="nl-BE" dirty="0"/>
              <a:t>300 berichten op scherm: ‘s nachts hebben collega’s, vrienden, huidige en potentiële werkgevers hun ideeën met haar gedeeld, info nagekeken, haar mening gevraagd over dringende kwesties</a:t>
            </a:r>
          </a:p>
          <a:p>
            <a:r>
              <a:rPr lang="nl-BE" dirty="0"/>
              <a:t>7u </a:t>
            </a:r>
          </a:p>
          <a:p>
            <a:pPr lvl="1"/>
            <a:r>
              <a:rPr lang="nl-BE" dirty="0"/>
              <a:t>cognitieve assistent heeft planning gemaakt en aantal teleconferenties georganiseerd</a:t>
            </a:r>
          </a:p>
          <a:p>
            <a:pPr lvl="1"/>
            <a:r>
              <a:rPr lang="nl-BE" dirty="0"/>
              <a:t>30 min met haar team in </a:t>
            </a:r>
            <a:r>
              <a:rPr lang="nl-BE" dirty="0" err="1"/>
              <a:t>Bejing</a:t>
            </a:r>
            <a:r>
              <a:rPr lang="nl-BE" dirty="0"/>
              <a:t> dat bijna offline gaat; tijdens conferentie verwerkt ze nog 30 mails</a:t>
            </a:r>
          </a:p>
          <a:p>
            <a:pPr lvl="1"/>
            <a:r>
              <a:rPr lang="nl-BE" dirty="0"/>
              <a:t>50 min werken op een project</a:t>
            </a:r>
          </a:p>
          <a:p>
            <a:r>
              <a:rPr lang="nl-BE" dirty="0"/>
              <a:t>10u</a:t>
            </a:r>
          </a:p>
          <a:p>
            <a:pPr lvl="1"/>
            <a:r>
              <a:rPr lang="nl-BE" dirty="0"/>
              <a:t>Conference call met klanten (onderhandelen deal, deliverables)</a:t>
            </a:r>
          </a:p>
          <a:p>
            <a:pPr lvl="1"/>
            <a:r>
              <a:rPr lang="nl-BE" dirty="0"/>
              <a:t>Call met team in Mumbai voor ze daar offline gaan</a:t>
            </a:r>
          </a:p>
          <a:p>
            <a:pPr lvl="1"/>
            <a:r>
              <a:rPr lang="nl-BE" dirty="0"/>
              <a:t>Team in Boston komt online en vraagt haar mening over een deal</a:t>
            </a:r>
          </a:p>
          <a:p>
            <a:r>
              <a:rPr lang="nl-BE" dirty="0"/>
              <a:t>11u </a:t>
            </a:r>
          </a:p>
          <a:p>
            <a:pPr lvl="1"/>
            <a:r>
              <a:rPr lang="nl-BE" dirty="0"/>
              <a:t>trein naar de nabij gelegen </a:t>
            </a:r>
            <a:r>
              <a:rPr lang="nl-BE" dirty="0" err="1"/>
              <a:t>kantoorhub</a:t>
            </a:r>
            <a:r>
              <a:rPr lang="nl-BE" dirty="0"/>
              <a:t> van het bedrijf</a:t>
            </a:r>
          </a:p>
          <a:p>
            <a:pPr lvl="1"/>
            <a:r>
              <a:rPr lang="nl-BE" dirty="0"/>
              <a:t>nakijken berichten op smartphone</a:t>
            </a:r>
          </a:p>
          <a:p>
            <a:pPr lvl="1"/>
            <a:r>
              <a:rPr lang="nl-BE" dirty="0"/>
              <a:t>calls vanuit team in Johannesburg over een lastig probleem</a:t>
            </a:r>
          </a:p>
          <a:p>
            <a:endParaRPr lang="nl-BE" dirty="0"/>
          </a:p>
          <a:p>
            <a:endParaRPr lang="nl-BE" dirty="0"/>
          </a:p>
          <a:p>
            <a:endParaRPr lang="nl-BE" dirty="0"/>
          </a:p>
        </p:txBody>
      </p:sp>
      <p:sp>
        <p:nvSpPr>
          <p:cNvPr id="5" name="Tijdelijke aanduiding voor inhoud 4">
            <a:extLst>
              <a:ext uri="{FF2B5EF4-FFF2-40B4-BE49-F238E27FC236}">
                <a16:creationId xmlns:a16="http://schemas.microsoft.com/office/drawing/2014/main" id="{FFBFE0B0-06CB-4114-9C0C-18C4E977B056}"/>
              </a:ext>
            </a:extLst>
          </p:cNvPr>
          <p:cNvSpPr>
            <a:spLocks noGrp="1"/>
          </p:cNvSpPr>
          <p:nvPr>
            <p:ph sz="half" idx="2"/>
          </p:nvPr>
        </p:nvSpPr>
        <p:spPr/>
        <p:txBody>
          <a:bodyPr>
            <a:normAutofit fontScale="85000" lnSpcReduction="20000"/>
          </a:bodyPr>
          <a:lstStyle/>
          <a:p>
            <a:r>
              <a:rPr lang="nl-BE" sz="1600" dirty="0"/>
              <a:t>11u30:</a:t>
            </a:r>
          </a:p>
          <a:p>
            <a:pPr lvl="1"/>
            <a:r>
              <a:rPr lang="nl-BE" sz="1400" dirty="0"/>
              <a:t>Groet anderen die er die dag zijn (sommigen kent ze, anderen  niet)</a:t>
            </a:r>
          </a:p>
          <a:p>
            <a:pPr lvl="1"/>
            <a:r>
              <a:rPr lang="nl-BE" sz="1400" dirty="0"/>
              <a:t>Neemt vrij werkstation</a:t>
            </a:r>
          </a:p>
          <a:p>
            <a:r>
              <a:rPr lang="nl-BE" sz="1800" dirty="0"/>
              <a:t>13u00 </a:t>
            </a:r>
          </a:p>
          <a:p>
            <a:pPr lvl="1"/>
            <a:r>
              <a:rPr lang="nl-BE" sz="1400" dirty="0"/>
              <a:t>Eet haar lunch alleen, aan haar werkstation</a:t>
            </a:r>
          </a:p>
          <a:p>
            <a:r>
              <a:rPr lang="nl-BE" sz="1600" dirty="0"/>
              <a:t>15u00</a:t>
            </a:r>
          </a:p>
          <a:p>
            <a:pPr lvl="1"/>
            <a:r>
              <a:rPr lang="nl-BE" sz="1400" dirty="0"/>
              <a:t>Call met baas Jerry in Los Angeles (zichtbaar via zijn virtuele Avatar want hij zit daar nog in zijn </a:t>
            </a:r>
            <a:r>
              <a:rPr lang="nl-BE" sz="1400" dirty="0" err="1"/>
              <a:t>pijama</a:t>
            </a:r>
            <a:r>
              <a:rPr lang="nl-BE" sz="1400" dirty="0"/>
              <a:t>) over ontwikkeling en levering van  chips voor smartphones aan een Telecom bedrijf in Rwanda</a:t>
            </a:r>
          </a:p>
          <a:p>
            <a:r>
              <a:rPr lang="nl-BE" sz="1600" dirty="0"/>
              <a:t>16u00 </a:t>
            </a:r>
          </a:p>
          <a:p>
            <a:pPr lvl="1"/>
            <a:r>
              <a:rPr lang="nl-BE" sz="1400" dirty="0"/>
              <a:t>Berichten verwerken</a:t>
            </a:r>
          </a:p>
          <a:p>
            <a:r>
              <a:rPr lang="nl-BE" sz="1600" dirty="0"/>
              <a:t>16u30: </a:t>
            </a:r>
          </a:p>
          <a:p>
            <a:pPr lvl="1"/>
            <a:r>
              <a:rPr lang="nl-BE" sz="1400" dirty="0" err="1"/>
              <a:t>Teleconference</a:t>
            </a:r>
            <a:r>
              <a:rPr lang="nl-BE" sz="1400" dirty="0"/>
              <a:t> met team in US over problemen met het project in Rwanda</a:t>
            </a:r>
          </a:p>
          <a:p>
            <a:r>
              <a:rPr lang="nl-BE" sz="1600" dirty="0"/>
              <a:t>17u00:</a:t>
            </a:r>
          </a:p>
          <a:p>
            <a:pPr lvl="1"/>
            <a:r>
              <a:rPr lang="nl-BE" sz="1400" dirty="0"/>
              <a:t>Trein naar huis, onderweg oppikken van eten in lokale supermarkt want het is de enige dag dat ze kookt en met haar tienerdochter eet en bijpraat</a:t>
            </a:r>
          </a:p>
          <a:p>
            <a:r>
              <a:rPr lang="nl-BE" sz="1600" dirty="0"/>
              <a:t>22u00</a:t>
            </a:r>
          </a:p>
          <a:p>
            <a:pPr lvl="1"/>
            <a:r>
              <a:rPr lang="nl-BE" sz="1400" dirty="0"/>
              <a:t>Teleconferentie met </a:t>
            </a:r>
            <a:r>
              <a:rPr lang="nl-BE" sz="1400" dirty="0" err="1"/>
              <a:t>Bejing</a:t>
            </a:r>
            <a:r>
              <a:rPr lang="nl-BE" sz="1400" dirty="0"/>
              <a:t> dat terug online is</a:t>
            </a:r>
          </a:p>
          <a:p>
            <a:pPr lvl="1"/>
            <a:endParaRPr lang="nl-BE" sz="1400" dirty="0"/>
          </a:p>
          <a:p>
            <a:endParaRPr lang="nl-BE" sz="1600" dirty="0"/>
          </a:p>
          <a:p>
            <a:endParaRPr lang="nl-BE" sz="1600" dirty="0"/>
          </a:p>
        </p:txBody>
      </p:sp>
    </p:spTree>
    <p:extLst>
      <p:ext uri="{BB962C8B-B14F-4D97-AF65-F5344CB8AC3E}">
        <p14:creationId xmlns:p14="http://schemas.microsoft.com/office/powerpoint/2010/main" val="980235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32771-3090-4E10-83F0-DE88A2836805}"/>
              </a:ext>
            </a:extLst>
          </p:cNvPr>
          <p:cNvSpPr>
            <a:spLocks noGrp="1"/>
          </p:cNvSpPr>
          <p:nvPr>
            <p:ph type="title"/>
          </p:nvPr>
        </p:nvSpPr>
        <p:spPr/>
        <p:txBody>
          <a:bodyPr>
            <a:normAutofit fontScale="90000"/>
          </a:bodyPr>
          <a:lstStyle/>
          <a:p>
            <a:r>
              <a:rPr lang="nl-BE"/>
              <a:t>Ahmed, hersenchirurg, gezondheidssector, Antwerpen (deel metropool Antwerpen /Gent/Brussel)</a:t>
            </a:r>
            <a:endParaRPr lang="nl-BE" dirty="0"/>
          </a:p>
        </p:txBody>
      </p:sp>
      <p:sp>
        <p:nvSpPr>
          <p:cNvPr id="3" name="Tijdelijke aanduiding voor inhoud 2">
            <a:extLst>
              <a:ext uri="{FF2B5EF4-FFF2-40B4-BE49-F238E27FC236}">
                <a16:creationId xmlns:a16="http://schemas.microsoft.com/office/drawing/2014/main" id="{49F5C9CC-3186-4F16-B849-57E8A946B8FA}"/>
              </a:ext>
            </a:extLst>
          </p:cNvPr>
          <p:cNvSpPr>
            <a:spLocks noGrp="1"/>
          </p:cNvSpPr>
          <p:nvPr>
            <p:ph sz="half" idx="1"/>
          </p:nvPr>
        </p:nvSpPr>
        <p:spPr>
          <a:xfrm>
            <a:off x="838200" y="2045081"/>
            <a:ext cx="10914888" cy="4351338"/>
          </a:xfrm>
        </p:spPr>
        <p:txBody>
          <a:bodyPr>
            <a:normAutofit fontScale="77500" lnSpcReduction="20000"/>
          </a:bodyPr>
          <a:lstStyle/>
          <a:p>
            <a:r>
              <a:rPr lang="nl-BE" dirty="0"/>
              <a:t>8u:  Bereidt zich voor op werk in zijn thuiskantoor in zijn appartement</a:t>
            </a:r>
          </a:p>
          <a:p>
            <a:r>
              <a:rPr lang="nl-BE" dirty="0"/>
              <a:t>11u: Leidt een team chirurgen in China om een complexe operatie uit te voeren:</a:t>
            </a:r>
          </a:p>
          <a:p>
            <a:pPr lvl="2"/>
            <a:r>
              <a:rPr lang="nl-BE" dirty="0"/>
              <a:t>Via holografisch beeld, met on site camera en robot arm</a:t>
            </a:r>
          </a:p>
          <a:p>
            <a:pPr lvl="2"/>
            <a:r>
              <a:rPr lang="nl-BE" dirty="0"/>
              <a:t>Spreekt Nederlands, wat simultaan vertaal wordt in </a:t>
            </a:r>
            <a:r>
              <a:rPr lang="nl-BE" dirty="0" err="1"/>
              <a:t>Cantonees</a:t>
            </a:r>
            <a:endParaRPr lang="nl-BE" dirty="0"/>
          </a:p>
          <a:p>
            <a:r>
              <a:rPr lang="nl-BE" dirty="0"/>
              <a:t>12u: Lunch in appartement</a:t>
            </a:r>
          </a:p>
          <a:p>
            <a:r>
              <a:rPr lang="nl-BE" dirty="0"/>
              <a:t>14u: Conversatie met team in Chile betreffende hoe operatie van een tumor bij jonge vrouw aan te pakken, ondersteund met digitale visualisering</a:t>
            </a:r>
          </a:p>
          <a:p>
            <a:r>
              <a:rPr lang="nl-BE" dirty="0"/>
              <a:t>18u: Snel diner en dan conferentie met collega’s aan UZ Antwerpen betreffende andere operatie, waar hij deze keer niet zelf zal  opereren maar zijn gespecialiseerde expertise over tumoren bij jongeren zal inzetten om te observeren en </a:t>
            </a:r>
            <a:r>
              <a:rPr lang="nl-BE" dirty="0" err="1"/>
              <a:t>feed-back</a:t>
            </a:r>
            <a:r>
              <a:rPr lang="nl-BE" dirty="0"/>
              <a:t> te geven</a:t>
            </a:r>
          </a:p>
          <a:p>
            <a:r>
              <a:rPr lang="nl-BE" dirty="0"/>
              <a:t>20u: Bericht aan zijn ouders die naar Marokko geëmigreerd zijn</a:t>
            </a:r>
          </a:p>
          <a:p>
            <a:r>
              <a:rPr lang="nl-BE" dirty="0"/>
              <a:t>23u: Kijkt nog TV, daarna klaar om te gaan slapen voor een drukke dag morgen (operatie in Chile en  observatie in Gent) weer vanuit zijn appartement</a:t>
            </a:r>
          </a:p>
          <a:p>
            <a:endParaRPr lang="nl-BE" dirty="0"/>
          </a:p>
        </p:txBody>
      </p:sp>
    </p:spTree>
    <p:extLst>
      <p:ext uri="{BB962C8B-B14F-4D97-AF65-F5344CB8AC3E}">
        <p14:creationId xmlns:p14="http://schemas.microsoft.com/office/powerpoint/2010/main" val="108797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2BAA1-8F4E-4E18-A183-C99CF8177299}"/>
              </a:ext>
            </a:extLst>
          </p:cNvPr>
          <p:cNvSpPr>
            <a:spLocks noGrp="1"/>
          </p:cNvSpPr>
          <p:nvPr>
            <p:ph type="title"/>
          </p:nvPr>
        </p:nvSpPr>
        <p:spPr/>
        <p:txBody>
          <a:bodyPr/>
          <a:lstStyle/>
          <a:p>
            <a:r>
              <a:rPr lang="nl-BE" dirty="0"/>
              <a:t>Overzicht bronnen</a:t>
            </a:r>
          </a:p>
        </p:txBody>
      </p:sp>
      <p:sp>
        <p:nvSpPr>
          <p:cNvPr id="3" name="Tijdelijke aanduiding voor inhoud 2">
            <a:extLst>
              <a:ext uri="{FF2B5EF4-FFF2-40B4-BE49-F238E27FC236}">
                <a16:creationId xmlns:a16="http://schemas.microsoft.com/office/drawing/2014/main" id="{3AEA5B11-94FC-4CDF-95C8-9FFC947F9B22}"/>
              </a:ext>
            </a:extLst>
          </p:cNvPr>
          <p:cNvSpPr>
            <a:spLocks noGrp="1"/>
          </p:cNvSpPr>
          <p:nvPr>
            <p:ph sz="half" idx="1"/>
          </p:nvPr>
        </p:nvSpPr>
        <p:spPr>
          <a:xfrm>
            <a:off x="838200" y="1452400"/>
            <a:ext cx="5181600" cy="4351338"/>
          </a:xfrm>
        </p:spPr>
        <p:txBody>
          <a:bodyPr>
            <a:noAutofit/>
          </a:bodyPr>
          <a:lstStyle/>
          <a:p>
            <a:r>
              <a:rPr lang="nl-BE" sz="1500" dirty="0"/>
              <a:t>Linda </a:t>
            </a:r>
            <a:r>
              <a:rPr lang="nl-BE" sz="1500" dirty="0" err="1"/>
              <a:t>Gratton</a:t>
            </a:r>
            <a:r>
              <a:rPr lang="nl-BE" sz="1500" dirty="0"/>
              <a:t>, 2011, The shift</a:t>
            </a:r>
          </a:p>
          <a:p>
            <a:r>
              <a:rPr lang="en-US" sz="1500" dirty="0"/>
              <a:t>Business strategy review Q3, 2010, Linda Gratton investigates: the future of work</a:t>
            </a:r>
            <a:endParaRPr lang="nl-BE" sz="1500" dirty="0"/>
          </a:p>
          <a:p>
            <a:r>
              <a:rPr lang="nl-BE" sz="1500" dirty="0"/>
              <a:t>Word </a:t>
            </a:r>
            <a:r>
              <a:rPr lang="nl-BE" sz="1500" dirty="0" err="1"/>
              <a:t>Economic</a:t>
            </a:r>
            <a:r>
              <a:rPr lang="nl-BE" sz="1500" dirty="0"/>
              <a:t> Forum /BCG , 2018, </a:t>
            </a:r>
            <a:r>
              <a:rPr lang="nl-BE" sz="1500" dirty="0" err="1"/>
              <a:t>Eight</a:t>
            </a:r>
            <a:r>
              <a:rPr lang="nl-BE" sz="1500" dirty="0"/>
              <a:t> </a:t>
            </a:r>
            <a:r>
              <a:rPr lang="nl-BE" sz="1500" dirty="0" err="1"/>
              <a:t>futures</a:t>
            </a:r>
            <a:r>
              <a:rPr lang="nl-BE" sz="1500" dirty="0"/>
              <a:t> of </a:t>
            </a:r>
            <a:r>
              <a:rPr lang="nl-BE" sz="1500" dirty="0" err="1"/>
              <a:t>work</a:t>
            </a:r>
            <a:endParaRPr lang="nl-BE" sz="1500" dirty="0"/>
          </a:p>
          <a:p>
            <a:r>
              <a:rPr lang="nl-BE" sz="1500" dirty="0"/>
              <a:t>PWC, 2017, </a:t>
            </a:r>
            <a:r>
              <a:rPr lang="nl-BE" sz="1500" dirty="0" err="1"/>
              <a:t>Workforce</a:t>
            </a:r>
            <a:r>
              <a:rPr lang="nl-BE" sz="1500" dirty="0"/>
              <a:t> of </a:t>
            </a:r>
            <a:r>
              <a:rPr lang="nl-BE" sz="1500" dirty="0" err="1"/>
              <a:t>the</a:t>
            </a:r>
            <a:r>
              <a:rPr lang="nl-BE" sz="1500" dirty="0"/>
              <a:t> </a:t>
            </a:r>
            <a:r>
              <a:rPr lang="nl-BE" sz="1500" dirty="0" err="1"/>
              <a:t>future</a:t>
            </a:r>
            <a:endParaRPr lang="nl-BE" sz="1500" dirty="0"/>
          </a:p>
          <a:p>
            <a:r>
              <a:rPr lang="nl-BE" sz="1500" dirty="0"/>
              <a:t>PWC, 2013, </a:t>
            </a:r>
            <a:r>
              <a:rPr lang="nl-BE" sz="1500" dirty="0" err="1"/>
              <a:t>PWC’s</a:t>
            </a:r>
            <a:r>
              <a:rPr lang="nl-BE" sz="1500" dirty="0"/>
              <a:t> Next Gen: A </a:t>
            </a:r>
            <a:r>
              <a:rPr lang="nl-BE" sz="1500" dirty="0" err="1"/>
              <a:t>global</a:t>
            </a:r>
            <a:r>
              <a:rPr lang="nl-BE" sz="1500" dirty="0"/>
              <a:t> </a:t>
            </a:r>
            <a:r>
              <a:rPr lang="nl-BE" sz="1500" dirty="0" err="1"/>
              <a:t>generational</a:t>
            </a:r>
            <a:r>
              <a:rPr lang="nl-BE" sz="1500" dirty="0"/>
              <a:t> </a:t>
            </a:r>
            <a:r>
              <a:rPr lang="nl-BE" sz="1500" dirty="0" err="1"/>
              <a:t>study</a:t>
            </a:r>
            <a:endParaRPr lang="nl-BE" sz="1500" dirty="0"/>
          </a:p>
          <a:p>
            <a:r>
              <a:rPr lang="nl-BE" sz="1500" dirty="0"/>
              <a:t>Finlands Prime </a:t>
            </a:r>
            <a:r>
              <a:rPr lang="nl-BE" sz="1500" dirty="0" err="1"/>
              <a:t>Minister’s</a:t>
            </a:r>
            <a:r>
              <a:rPr lang="nl-BE" sz="1500" dirty="0"/>
              <a:t> Office, 2017, </a:t>
            </a:r>
            <a:r>
              <a:rPr lang="nl-BE" sz="1500" dirty="0" err="1"/>
              <a:t>Government</a:t>
            </a:r>
            <a:r>
              <a:rPr lang="nl-BE" sz="1500" dirty="0"/>
              <a:t> report on </a:t>
            </a:r>
            <a:r>
              <a:rPr lang="nl-BE" sz="1500" dirty="0" err="1"/>
              <a:t>the</a:t>
            </a:r>
            <a:r>
              <a:rPr lang="nl-BE" sz="1500" dirty="0"/>
              <a:t> </a:t>
            </a:r>
            <a:r>
              <a:rPr lang="nl-BE" sz="1500" dirty="0" err="1"/>
              <a:t>future</a:t>
            </a:r>
            <a:r>
              <a:rPr lang="nl-BE" sz="1500" dirty="0"/>
              <a:t>: a shared </a:t>
            </a:r>
            <a:r>
              <a:rPr lang="nl-BE" sz="1500" dirty="0" err="1"/>
              <a:t>understanding</a:t>
            </a:r>
            <a:r>
              <a:rPr lang="nl-BE" sz="1500" dirty="0"/>
              <a:t> of </a:t>
            </a:r>
            <a:r>
              <a:rPr lang="nl-BE" sz="1500" dirty="0" err="1"/>
              <a:t>the</a:t>
            </a:r>
            <a:r>
              <a:rPr lang="nl-BE" sz="1500" dirty="0"/>
              <a:t> </a:t>
            </a:r>
            <a:r>
              <a:rPr lang="nl-BE" sz="1500" dirty="0" err="1"/>
              <a:t>transformation</a:t>
            </a:r>
            <a:r>
              <a:rPr lang="nl-BE" sz="1500" dirty="0"/>
              <a:t> of </a:t>
            </a:r>
            <a:r>
              <a:rPr lang="nl-BE" sz="1500" dirty="0" err="1"/>
              <a:t>work</a:t>
            </a:r>
            <a:endParaRPr lang="nl-BE" sz="1500" dirty="0"/>
          </a:p>
          <a:p>
            <a:r>
              <a:rPr lang="nl-BE" sz="1500" dirty="0"/>
              <a:t>Sociaal en cultureel planbureau NL, 2016, Sociaal en cultureel rapport</a:t>
            </a:r>
          </a:p>
          <a:p>
            <a:r>
              <a:rPr lang="nl-BE" sz="1500" dirty="0" err="1"/>
              <a:t>Aslander</a:t>
            </a:r>
            <a:r>
              <a:rPr lang="nl-BE" sz="1500" dirty="0"/>
              <a:t> M. en Witteveen E. , 2015, Nooit af: een nieuwe kijk op de fundamenten van ons leven, werk, school , zorg, overheid en management</a:t>
            </a:r>
          </a:p>
          <a:p>
            <a:r>
              <a:rPr lang="nl-BE" sz="1500" dirty="0"/>
              <a:t>ILO, Future of work centenary intiative, issue note series 1, 2, 3, 4 </a:t>
            </a:r>
          </a:p>
          <a:p>
            <a:r>
              <a:rPr lang="nl-BE" sz="1500" dirty="0"/>
              <a:t>McKinsey Global Institute, Jobs lost, jobs gained: workforce transitions in a time of automation, Dec 2017</a:t>
            </a:r>
            <a:endParaRPr lang="en-US" sz="1500" dirty="0"/>
          </a:p>
        </p:txBody>
      </p:sp>
      <p:sp>
        <p:nvSpPr>
          <p:cNvPr id="4" name="Tijdelijke aanduiding voor inhoud 3">
            <a:extLst>
              <a:ext uri="{FF2B5EF4-FFF2-40B4-BE49-F238E27FC236}">
                <a16:creationId xmlns:a16="http://schemas.microsoft.com/office/drawing/2014/main" id="{73A5FAEF-D10E-4F2D-969F-8B741BE9FCBA}"/>
              </a:ext>
            </a:extLst>
          </p:cNvPr>
          <p:cNvSpPr>
            <a:spLocks noGrp="1"/>
          </p:cNvSpPr>
          <p:nvPr>
            <p:ph sz="half" idx="2"/>
          </p:nvPr>
        </p:nvSpPr>
        <p:spPr>
          <a:xfrm>
            <a:off x="6172202" y="1452399"/>
            <a:ext cx="5565708" cy="5040475"/>
          </a:xfrm>
        </p:spPr>
        <p:txBody>
          <a:bodyPr>
            <a:normAutofit/>
          </a:bodyPr>
          <a:lstStyle/>
          <a:p>
            <a:r>
              <a:rPr lang="en-US" sz="1400" dirty="0"/>
              <a:t>Autor and Price, 2013, The Changing Task Composition of the US Labor Market: An Update of Autor, Levy, and </a:t>
            </a:r>
            <a:r>
              <a:rPr lang="en-US" sz="1400" dirty="0" err="1"/>
              <a:t>Murnane</a:t>
            </a:r>
            <a:r>
              <a:rPr lang="en-US" sz="1400" dirty="0"/>
              <a:t> (2003)</a:t>
            </a:r>
          </a:p>
          <a:p>
            <a:r>
              <a:rPr lang="nl-BE" sz="1400" dirty="0"/>
              <a:t>OECD, 2016, Trends </a:t>
            </a:r>
            <a:r>
              <a:rPr lang="nl-BE" sz="1400" dirty="0" err="1"/>
              <a:t>Shaping</a:t>
            </a:r>
            <a:r>
              <a:rPr lang="nl-BE" sz="1400" dirty="0"/>
              <a:t> </a:t>
            </a:r>
            <a:r>
              <a:rPr lang="nl-BE" sz="1400" dirty="0" err="1"/>
              <a:t>Education</a:t>
            </a:r>
            <a:r>
              <a:rPr lang="nl-BE" sz="1400" dirty="0"/>
              <a:t> 2016</a:t>
            </a:r>
          </a:p>
          <a:p>
            <a:r>
              <a:rPr lang="nl-BE" sz="1400" dirty="0"/>
              <a:t>Sels, L., Vansteenkiste, S., &amp; Knipprath, H. (2017). </a:t>
            </a:r>
            <a:r>
              <a:rPr lang="nl-BE" sz="1400" i="1" dirty="0"/>
              <a:t>Toekomstverkenningen arbeidsmarkt 2050</a:t>
            </a:r>
            <a:r>
              <a:rPr lang="nl-BE" sz="1400" dirty="0"/>
              <a:t> (</a:t>
            </a:r>
            <a:r>
              <a:rPr lang="nl-BE" sz="1400" dirty="0" err="1"/>
              <a:t>Werk.Rapport</a:t>
            </a:r>
            <a:r>
              <a:rPr lang="nl-BE" sz="1400" dirty="0"/>
              <a:t> 2017 nr.1)</a:t>
            </a:r>
          </a:p>
          <a:p>
            <a:r>
              <a:rPr lang="nl-BE" sz="1400" dirty="0" err="1"/>
              <a:t>Omar</a:t>
            </a:r>
            <a:r>
              <a:rPr lang="nl-BE" sz="1400" dirty="0"/>
              <a:t> </a:t>
            </a:r>
            <a:r>
              <a:rPr lang="nl-BE" sz="1400" dirty="0" err="1"/>
              <a:t>Mohout</a:t>
            </a:r>
            <a:r>
              <a:rPr lang="nl-BE" sz="1400" dirty="0"/>
              <a:t>, Van ontwrichtende innovatie naar hyperschaalbaarheid</a:t>
            </a:r>
          </a:p>
          <a:p>
            <a:r>
              <a:rPr lang="nl-BE" sz="1400" dirty="0" err="1"/>
              <a:t>Institute</a:t>
            </a:r>
            <a:r>
              <a:rPr lang="nl-BE" sz="1400" dirty="0"/>
              <a:t> </a:t>
            </a:r>
            <a:r>
              <a:rPr lang="nl-BE" sz="1400" dirty="0" err="1"/>
              <a:t>for</a:t>
            </a:r>
            <a:r>
              <a:rPr lang="nl-BE" sz="1400" dirty="0"/>
              <a:t> </a:t>
            </a:r>
            <a:r>
              <a:rPr lang="nl-BE" sz="1400" dirty="0" err="1"/>
              <a:t>the</a:t>
            </a:r>
            <a:r>
              <a:rPr lang="nl-BE" sz="1400" dirty="0"/>
              <a:t> </a:t>
            </a:r>
            <a:r>
              <a:rPr lang="nl-BE" sz="1400" dirty="0" err="1"/>
              <a:t>future</a:t>
            </a:r>
            <a:r>
              <a:rPr lang="nl-BE" sz="1400" dirty="0"/>
              <a:t> (IFTF), 2007,  </a:t>
            </a:r>
            <a:r>
              <a:rPr lang="nl-BE" sz="1400" dirty="0" err="1"/>
              <a:t>Future</a:t>
            </a:r>
            <a:r>
              <a:rPr lang="nl-BE" sz="1400" dirty="0"/>
              <a:t> of </a:t>
            </a:r>
            <a:r>
              <a:rPr lang="nl-BE" sz="1400" dirty="0" err="1"/>
              <a:t>work</a:t>
            </a:r>
            <a:r>
              <a:rPr lang="nl-BE" sz="1400" dirty="0"/>
              <a:t> </a:t>
            </a:r>
            <a:r>
              <a:rPr lang="nl-BE" sz="1400" dirty="0" err="1"/>
              <a:t>perspectives</a:t>
            </a:r>
            <a:endParaRPr lang="nl-BE" sz="1400" dirty="0"/>
          </a:p>
          <a:p>
            <a:r>
              <a:rPr lang="nl-BE" sz="1400" dirty="0" err="1"/>
              <a:t>Institute</a:t>
            </a:r>
            <a:r>
              <a:rPr lang="nl-BE" sz="1400" dirty="0"/>
              <a:t> </a:t>
            </a:r>
            <a:r>
              <a:rPr lang="nl-BE" sz="1400" dirty="0" err="1"/>
              <a:t>for</a:t>
            </a:r>
            <a:r>
              <a:rPr lang="nl-BE" sz="1400" dirty="0"/>
              <a:t> </a:t>
            </a:r>
            <a:r>
              <a:rPr lang="nl-BE" sz="1400" dirty="0" err="1"/>
              <a:t>the</a:t>
            </a:r>
            <a:r>
              <a:rPr lang="nl-BE" sz="1400" dirty="0"/>
              <a:t> </a:t>
            </a:r>
            <a:r>
              <a:rPr lang="nl-BE" sz="1400" dirty="0" err="1"/>
              <a:t>future</a:t>
            </a:r>
            <a:r>
              <a:rPr lang="nl-BE" sz="1400" dirty="0"/>
              <a:t> (IFTF), 2011, </a:t>
            </a:r>
            <a:r>
              <a:rPr lang="nl-BE" sz="1400" dirty="0" err="1"/>
              <a:t>Future</a:t>
            </a:r>
            <a:r>
              <a:rPr lang="nl-BE" sz="1400" dirty="0"/>
              <a:t> </a:t>
            </a:r>
            <a:r>
              <a:rPr lang="nl-BE" sz="1400" dirty="0" err="1"/>
              <a:t>work</a:t>
            </a:r>
            <a:r>
              <a:rPr lang="nl-BE" sz="1400" dirty="0"/>
              <a:t> skills</a:t>
            </a:r>
          </a:p>
          <a:p>
            <a:r>
              <a:rPr lang="nl-BE" sz="1400" dirty="0" err="1"/>
              <a:t>Insitute</a:t>
            </a:r>
            <a:r>
              <a:rPr lang="nl-BE" sz="1400" dirty="0"/>
              <a:t> </a:t>
            </a:r>
            <a:r>
              <a:rPr lang="nl-BE" sz="1400" dirty="0" err="1"/>
              <a:t>for</a:t>
            </a:r>
            <a:r>
              <a:rPr lang="nl-BE" sz="1400" dirty="0"/>
              <a:t> </a:t>
            </a:r>
            <a:r>
              <a:rPr lang="nl-BE" sz="1400" dirty="0" err="1"/>
              <a:t>the</a:t>
            </a:r>
            <a:r>
              <a:rPr lang="nl-BE" sz="1400" dirty="0"/>
              <a:t> </a:t>
            </a:r>
            <a:r>
              <a:rPr lang="nl-BE" sz="1400" dirty="0" err="1"/>
              <a:t>future</a:t>
            </a:r>
            <a:r>
              <a:rPr lang="nl-BE" sz="1400" dirty="0"/>
              <a:t> (IFTF), 2014, The </a:t>
            </a:r>
            <a:r>
              <a:rPr lang="nl-BE" sz="1400" dirty="0" err="1"/>
              <a:t>future</a:t>
            </a:r>
            <a:r>
              <a:rPr lang="nl-BE" sz="1400" dirty="0"/>
              <a:t> of </a:t>
            </a:r>
            <a:r>
              <a:rPr lang="nl-BE" sz="1400" dirty="0" err="1"/>
              <a:t>youth</a:t>
            </a:r>
            <a:r>
              <a:rPr lang="nl-BE" sz="1400" dirty="0"/>
              <a:t> </a:t>
            </a:r>
            <a:r>
              <a:rPr lang="nl-BE" sz="1400" dirty="0" err="1"/>
              <a:t>employment</a:t>
            </a:r>
            <a:endParaRPr lang="nl-BE" sz="1400" dirty="0"/>
          </a:p>
          <a:p>
            <a:r>
              <a:rPr lang="nl-BE" sz="1400" dirty="0"/>
              <a:t>Omgevingsanalyse Hogenscholenonderwijs anno 2027, 2018</a:t>
            </a:r>
          </a:p>
          <a:p>
            <a:r>
              <a:rPr lang="nl-BE" sz="1400" dirty="0"/>
              <a:t>Vonck S., 2016, “Deze generatie is razend ambitieus” in Trends, dec 2016 </a:t>
            </a:r>
          </a:p>
          <a:p>
            <a:r>
              <a:rPr lang="nl-BE" sz="1400" dirty="0"/>
              <a:t>Geldof D., 2016, “Superdiversiteit: the next level” </a:t>
            </a:r>
            <a:r>
              <a:rPr lang="nl-BE" sz="1400" dirty="0">
                <a:hlinkClick r:id="rId2"/>
              </a:rPr>
              <a:t>https://sociaal.net/analyse-xl/superdiversiteit-the-next-level/</a:t>
            </a:r>
            <a:endParaRPr lang="nl-BE" sz="1400" dirty="0"/>
          </a:p>
          <a:p>
            <a:r>
              <a:rPr lang="nl-BE" sz="1400" dirty="0"/>
              <a:t>Heimans J. En Timms H., Understanding new power, HBR dec 2014 </a:t>
            </a:r>
          </a:p>
          <a:p>
            <a:r>
              <a:rPr lang="nl-BE" sz="1400" dirty="0"/>
              <a:t>DEMOS, Work 2040: scenarios for future work, 2017</a:t>
            </a:r>
          </a:p>
          <a:p>
            <a:endParaRPr lang="nl-BE" sz="1400" dirty="0"/>
          </a:p>
        </p:txBody>
      </p:sp>
    </p:spTree>
    <p:extLst>
      <p:ext uri="{BB962C8B-B14F-4D97-AF65-F5344CB8AC3E}">
        <p14:creationId xmlns:p14="http://schemas.microsoft.com/office/powerpoint/2010/main" val="1124475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9E7F-A7C3-445F-BE53-A6BC3DB6AE4F}"/>
              </a:ext>
            </a:extLst>
          </p:cNvPr>
          <p:cNvSpPr>
            <a:spLocks noGrp="1"/>
          </p:cNvSpPr>
          <p:nvPr>
            <p:ph type="title"/>
          </p:nvPr>
        </p:nvSpPr>
        <p:spPr/>
        <p:txBody>
          <a:bodyPr>
            <a:normAutofit/>
          </a:bodyPr>
          <a:lstStyle/>
          <a:p>
            <a:r>
              <a:rPr lang="nl-BE" sz="3600" dirty="0"/>
              <a:t>Mark, freelancer, IT sector, Brussel (deel metropool Antwerpen /Gent/ Brussel)</a:t>
            </a:r>
          </a:p>
        </p:txBody>
      </p:sp>
      <p:sp>
        <p:nvSpPr>
          <p:cNvPr id="3" name="Tijdelijke aanduiding voor inhoud 2">
            <a:extLst>
              <a:ext uri="{FF2B5EF4-FFF2-40B4-BE49-F238E27FC236}">
                <a16:creationId xmlns:a16="http://schemas.microsoft.com/office/drawing/2014/main" id="{90130E11-09B7-436D-A884-87C9C41A4B46}"/>
              </a:ext>
            </a:extLst>
          </p:cNvPr>
          <p:cNvSpPr>
            <a:spLocks noGrp="1"/>
          </p:cNvSpPr>
          <p:nvPr>
            <p:ph sz="half" idx="1"/>
          </p:nvPr>
        </p:nvSpPr>
        <p:spPr>
          <a:xfrm>
            <a:off x="499872" y="1825625"/>
            <a:ext cx="11314176" cy="4351338"/>
          </a:xfrm>
        </p:spPr>
        <p:txBody>
          <a:bodyPr>
            <a:normAutofit fontScale="92500" lnSpcReduction="10000"/>
          </a:bodyPr>
          <a:lstStyle/>
          <a:p>
            <a:r>
              <a:rPr lang="nl-BE" sz="2400" dirty="0"/>
              <a:t>8u: Staat op en…</a:t>
            </a:r>
          </a:p>
          <a:p>
            <a:pPr lvl="1"/>
            <a:r>
              <a:rPr lang="nl-BE" sz="1800" dirty="0"/>
              <a:t>Checkt of virtuele agent (die profiel van </a:t>
            </a:r>
            <a:r>
              <a:rPr lang="nl-BE" sz="1800" dirty="0" err="1"/>
              <a:t>Mark’s</a:t>
            </a:r>
            <a:r>
              <a:rPr lang="nl-BE" sz="1800" dirty="0"/>
              <a:t> vaardigheden, kennis en interesses gebruikt om wereldwijd geschikt werk te zoeken) iets in de aanbieding heeft</a:t>
            </a:r>
          </a:p>
          <a:p>
            <a:pPr lvl="1"/>
            <a:r>
              <a:rPr lang="nl-BE" sz="1800" dirty="0"/>
              <a:t>Er is een dringende job voor een Braziliaans bedrijf (3 dagen) voor 1000 EUR  maar ook een complexer project voor een Indonesische ondernemer met wie Mark voorheen gewerkt heeft voor 2000 EUR</a:t>
            </a:r>
          </a:p>
          <a:p>
            <a:pPr lvl="1"/>
            <a:r>
              <a:rPr lang="nl-BE" sz="1800" dirty="0"/>
              <a:t>Er zijn ook nog twee open vragen om een prijs te geven waar hij binnen de twee dagen op moet ingaan </a:t>
            </a:r>
          </a:p>
          <a:p>
            <a:r>
              <a:rPr lang="nl-BE" sz="2400" dirty="0"/>
              <a:t>9u: Bekijkt en berekent de opportuniteiten en gaat voor de Braziliaanse job </a:t>
            </a:r>
          </a:p>
          <a:p>
            <a:r>
              <a:rPr lang="nl-BE" sz="2400" dirty="0"/>
              <a:t>11u: Begint in de virtuele werkplaats van het Braziliaanse project te programmeren, groet met zijn Avatar de andere programmeurs die eraan bezig is en doet een babbel met één van hen</a:t>
            </a:r>
          </a:p>
          <a:p>
            <a:r>
              <a:rPr lang="nl-BE" sz="2400" dirty="0"/>
              <a:t>17u: Teleconferentie met het programmeer team</a:t>
            </a:r>
          </a:p>
          <a:p>
            <a:r>
              <a:rPr lang="nl-BE" sz="2400" dirty="0"/>
              <a:t>17u30: Werkt door tot de job klaar is</a:t>
            </a:r>
          </a:p>
          <a:p>
            <a:r>
              <a:rPr lang="nl-BE" sz="2400" dirty="0"/>
              <a:t>23u: Tijd om te gaan slapen, maar eerst zijn profiel updaten met deze nieuwe geklaarde klus en boodschap sturen voor de verjaardag van zijn zus die Canada woont</a:t>
            </a:r>
          </a:p>
        </p:txBody>
      </p:sp>
    </p:spTree>
    <p:extLst>
      <p:ext uri="{BB962C8B-B14F-4D97-AF65-F5344CB8AC3E}">
        <p14:creationId xmlns:p14="http://schemas.microsoft.com/office/powerpoint/2010/main" val="399057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B9E5-9371-4A55-BCCA-3E86A4223180}"/>
              </a:ext>
            </a:extLst>
          </p:cNvPr>
          <p:cNvSpPr>
            <a:spLocks noGrp="1"/>
          </p:cNvSpPr>
          <p:nvPr>
            <p:ph type="title"/>
          </p:nvPr>
        </p:nvSpPr>
        <p:spPr>
          <a:xfrm>
            <a:off x="838200" y="267589"/>
            <a:ext cx="10515600" cy="1325563"/>
          </a:xfrm>
        </p:spPr>
        <p:txBody>
          <a:bodyPr/>
          <a:lstStyle/>
          <a:p>
            <a:r>
              <a:rPr lang="nl-BE" dirty="0"/>
              <a:t>Andrea, werkend/werkzoekend, Tienen</a:t>
            </a:r>
          </a:p>
        </p:txBody>
      </p:sp>
      <p:sp>
        <p:nvSpPr>
          <p:cNvPr id="3" name="Tijdelijke aanduiding voor inhoud 2">
            <a:extLst>
              <a:ext uri="{FF2B5EF4-FFF2-40B4-BE49-F238E27FC236}">
                <a16:creationId xmlns:a16="http://schemas.microsoft.com/office/drawing/2014/main" id="{210A659B-BC6B-4932-BBD7-199FAE396AFE}"/>
              </a:ext>
            </a:extLst>
          </p:cNvPr>
          <p:cNvSpPr>
            <a:spLocks noGrp="1"/>
          </p:cNvSpPr>
          <p:nvPr>
            <p:ph sz="half" idx="1"/>
          </p:nvPr>
        </p:nvSpPr>
        <p:spPr/>
        <p:txBody>
          <a:bodyPr>
            <a:normAutofit/>
          </a:bodyPr>
          <a:lstStyle/>
          <a:p>
            <a:r>
              <a:rPr lang="nl-BE" sz="2400" dirty="0"/>
              <a:t>28 jaar, woont met ouders en grootvader in een klein appartementje</a:t>
            </a:r>
          </a:p>
          <a:p>
            <a:pPr lvl="1"/>
            <a:r>
              <a:rPr lang="nl-BE" sz="2000" dirty="0"/>
              <a:t>grootvader trok bij hen in omdat hij niet rondkwam met zijn pensioen</a:t>
            </a:r>
          </a:p>
          <a:p>
            <a:r>
              <a:rPr lang="nl-BE" sz="2400" dirty="0"/>
              <a:t>9u: </a:t>
            </a:r>
            <a:r>
              <a:rPr lang="nl-BE" sz="2000" dirty="0"/>
              <a:t>Speelt in online virtuele wereld met miljoenen anderen </a:t>
            </a:r>
          </a:p>
          <a:p>
            <a:r>
              <a:rPr lang="nl-BE" sz="2400" dirty="0"/>
              <a:t>11u30: </a:t>
            </a:r>
            <a:r>
              <a:rPr lang="nl-BE" sz="2000" dirty="0"/>
              <a:t>gaat naar lokale hamburger restaurant waar ze 3 namiddagen per week werkt naast de 2 ochtenden in de winkel van het benzinestation</a:t>
            </a:r>
          </a:p>
        </p:txBody>
      </p:sp>
      <p:sp>
        <p:nvSpPr>
          <p:cNvPr id="7" name="Tijdelijke aanduiding voor inhoud 6">
            <a:extLst>
              <a:ext uri="{FF2B5EF4-FFF2-40B4-BE49-F238E27FC236}">
                <a16:creationId xmlns:a16="http://schemas.microsoft.com/office/drawing/2014/main" id="{68766472-CF3A-430F-AB8F-70C4468F1E0C}"/>
              </a:ext>
            </a:extLst>
          </p:cNvPr>
          <p:cNvSpPr>
            <a:spLocks noGrp="1"/>
          </p:cNvSpPr>
          <p:nvPr>
            <p:ph sz="half" idx="2"/>
          </p:nvPr>
        </p:nvSpPr>
        <p:spPr>
          <a:xfrm>
            <a:off x="6172200" y="1804416"/>
            <a:ext cx="5783580" cy="4823651"/>
          </a:xfrm>
        </p:spPr>
        <p:txBody>
          <a:bodyPr>
            <a:normAutofit lnSpcReduction="10000"/>
          </a:bodyPr>
          <a:lstStyle/>
          <a:p>
            <a:r>
              <a:rPr lang="nl-BE" sz="2400" dirty="0"/>
              <a:t>18u: </a:t>
            </a:r>
            <a:r>
              <a:rPr lang="nl-BE" sz="2000" dirty="0"/>
              <a:t>Eet samen met familie</a:t>
            </a:r>
          </a:p>
          <a:p>
            <a:pPr lvl="1"/>
            <a:r>
              <a:rPr lang="nl-BE" sz="2000" dirty="0"/>
              <a:t>luistert naar dag van vader die in een winkel als verkoper werkt (ondanks achtergrond als technicus) maar iets anders zoekt, meer in overeenstemming vaardigheden</a:t>
            </a:r>
          </a:p>
          <a:p>
            <a:pPr lvl="1"/>
            <a:r>
              <a:rPr lang="nl-BE" sz="2000" dirty="0"/>
              <a:t>luistert ook naar grootvader die ook op zoek is naar een baantje </a:t>
            </a:r>
          </a:p>
          <a:p>
            <a:r>
              <a:rPr lang="nl-BE" sz="2400" dirty="0"/>
              <a:t>Na 19u:</a:t>
            </a:r>
          </a:p>
          <a:p>
            <a:pPr lvl="1"/>
            <a:r>
              <a:rPr lang="nl-BE" sz="2000" dirty="0"/>
              <a:t>Gaat zelf online op zoek naar een vastere job, maar moet concurreren voor posities bij elders gevestigde multinationals met slimmere, meer gemotiveerde en beter geschoolde jongeren uit heel Europa en zelfs buiten de EU, die ook nog eens voor een minder loon willen werken</a:t>
            </a:r>
          </a:p>
          <a:p>
            <a:pPr lvl="1"/>
            <a:r>
              <a:rPr lang="nl-BE" sz="2000" dirty="0"/>
              <a:t>Kijkt tot stuk in de nacht TV (vooral </a:t>
            </a:r>
            <a:r>
              <a:rPr lang="nl-BE" sz="2000" dirty="0" err="1"/>
              <a:t>reality</a:t>
            </a:r>
            <a:r>
              <a:rPr lang="nl-BE" sz="2000" dirty="0"/>
              <a:t>) en speelt verder in de online wereld </a:t>
            </a:r>
          </a:p>
        </p:txBody>
      </p:sp>
    </p:spTree>
    <p:extLst>
      <p:ext uri="{BB962C8B-B14F-4D97-AF65-F5344CB8AC3E}">
        <p14:creationId xmlns:p14="http://schemas.microsoft.com/office/powerpoint/2010/main" val="649146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740C5-A092-4677-9EF6-BA2C86522F7D}"/>
              </a:ext>
            </a:extLst>
          </p:cNvPr>
          <p:cNvSpPr>
            <a:spLocks noGrp="1"/>
          </p:cNvSpPr>
          <p:nvPr>
            <p:ph type="title"/>
          </p:nvPr>
        </p:nvSpPr>
        <p:spPr/>
        <p:txBody>
          <a:bodyPr>
            <a:normAutofit/>
          </a:bodyPr>
          <a:lstStyle/>
          <a:p>
            <a:r>
              <a:rPr lang="nl-BE" sz="6000" dirty="0"/>
              <a:t>Welke trends zitten hierachter?</a:t>
            </a:r>
          </a:p>
        </p:txBody>
      </p:sp>
      <p:sp>
        <p:nvSpPr>
          <p:cNvPr id="3" name="Tijdelijke aanduiding voor inhoud 2">
            <a:extLst>
              <a:ext uri="{FF2B5EF4-FFF2-40B4-BE49-F238E27FC236}">
                <a16:creationId xmlns:a16="http://schemas.microsoft.com/office/drawing/2014/main" id="{D481DEF1-32D8-4FC0-9A03-EC22BBB393F7}"/>
              </a:ext>
            </a:extLst>
          </p:cNvPr>
          <p:cNvSpPr>
            <a:spLocks noGrp="1"/>
          </p:cNvSpPr>
          <p:nvPr>
            <p:ph sz="half" idx="1"/>
          </p:nvPr>
        </p:nvSpPr>
        <p:spPr/>
        <p:txBody>
          <a:bodyPr/>
          <a:lstStyle/>
          <a:p>
            <a:endParaRPr lang="nl-BE"/>
          </a:p>
        </p:txBody>
      </p:sp>
      <p:sp>
        <p:nvSpPr>
          <p:cNvPr id="4" name="Tijdelijke aanduiding voor inhoud 3">
            <a:extLst>
              <a:ext uri="{FF2B5EF4-FFF2-40B4-BE49-F238E27FC236}">
                <a16:creationId xmlns:a16="http://schemas.microsoft.com/office/drawing/2014/main" id="{89BFCFC3-B126-4EBE-A49A-1512714D1F11}"/>
              </a:ext>
            </a:extLst>
          </p:cNvPr>
          <p:cNvSpPr>
            <a:spLocks noGrp="1"/>
          </p:cNvSpPr>
          <p:nvPr>
            <p:ph sz="half" idx="2"/>
          </p:nvPr>
        </p:nvSpPr>
        <p:spPr/>
        <p:txBody>
          <a:bodyPr/>
          <a:lstStyle/>
          <a:p>
            <a:endParaRPr lang="nl-BE"/>
          </a:p>
        </p:txBody>
      </p:sp>
    </p:spTree>
    <p:extLst>
      <p:ext uri="{BB962C8B-B14F-4D97-AF65-F5344CB8AC3E}">
        <p14:creationId xmlns:p14="http://schemas.microsoft.com/office/powerpoint/2010/main" val="3162810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F55AE996-C316-4A39-A763-B818DA2CC0DA}"/>
              </a:ext>
            </a:extLst>
          </p:cNvPr>
          <p:cNvSpPr/>
          <p:nvPr/>
        </p:nvSpPr>
        <p:spPr>
          <a:xfrm>
            <a:off x="4977765" y="2406396"/>
            <a:ext cx="2340864" cy="22799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TECHNOLOGIE</a:t>
            </a:r>
          </a:p>
        </p:txBody>
      </p:sp>
      <p:sp>
        <p:nvSpPr>
          <p:cNvPr id="8" name="Ovaal 7">
            <a:extLst>
              <a:ext uri="{FF2B5EF4-FFF2-40B4-BE49-F238E27FC236}">
                <a16:creationId xmlns:a16="http://schemas.microsoft.com/office/drawing/2014/main" id="{B714D36E-D4AD-437D-8CA8-C2BA7ABEA4D3}"/>
              </a:ext>
            </a:extLst>
          </p:cNvPr>
          <p:cNvSpPr/>
          <p:nvPr/>
        </p:nvSpPr>
        <p:spPr>
          <a:xfrm>
            <a:off x="605028" y="4111752"/>
            <a:ext cx="2420112" cy="23713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GLOBALISERING</a:t>
            </a:r>
          </a:p>
        </p:txBody>
      </p:sp>
      <p:sp>
        <p:nvSpPr>
          <p:cNvPr id="9" name="Ovaal 8">
            <a:extLst>
              <a:ext uri="{FF2B5EF4-FFF2-40B4-BE49-F238E27FC236}">
                <a16:creationId xmlns:a16="http://schemas.microsoft.com/office/drawing/2014/main" id="{C91E0ED7-2243-4BE8-B28E-92C86CC0C3C0}"/>
              </a:ext>
            </a:extLst>
          </p:cNvPr>
          <p:cNvSpPr/>
          <p:nvPr/>
        </p:nvSpPr>
        <p:spPr>
          <a:xfrm>
            <a:off x="9396222" y="4111752"/>
            <a:ext cx="2420112" cy="2371344"/>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DEMOGRAFIE</a:t>
            </a:r>
          </a:p>
        </p:txBody>
      </p:sp>
      <p:sp>
        <p:nvSpPr>
          <p:cNvPr id="10" name="Ovaal 9">
            <a:extLst>
              <a:ext uri="{FF2B5EF4-FFF2-40B4-BE49-F238E27FC236}">
                <a16:creationId xmlns:a16="http://schemas.microsoft.com/office/drawing/2014/main" id="{A5C9D0E3-AF24-400C-A931-9E45536BE0B7}"/>
              </a:ext>
            </a:extLst>
          </p:cNvPr>
          <p:cNvSpPr/>
          <p:nvPr/>
        </p:nvSpPr>
        <p:spPr>
          <a:xfrm>
            <a:off x="9515856" y="167640"/>
            <a:ext cx="2420112" cy="23713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MAATSCHAPPIJ</a:t>
            </a:r>
          </a:p>
        </p:txBody>
      </p:sp>
      <p:sp>
        <p:nvSpPr>
          <p:cNvPr id="11" name="Ovaal 10">
            <a:extLst>
              <a:ext uri="{FF2B5EF4-FFF2-40B4-BE49-F238E27FC236}">
                <a16:creationId xmlns:a16="http://schemas.microsoft.com/office/drawing/2014/main" id="{9017DA42-8356-4C8E-8B8C-1124ED3C7645}"/>
              </a:ext>
            </a:extLst>
          </p:cNvPr>
          <p:cNvSpPr/>
          <p:nvPr/>
        </p:nvSpPr>
        <p:spPr>
          <a:xfrm>
            <a:off x="605028" y="289560"/>
            <a:ext cx="2420112" cy="2371344"/>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MILIEU / ENERGIE</a:t>
            </a:r>
          </a:p>
        </p:txBody>
      </p:sp>
      <p:sp>
        <p:nvSpPr>
          <p:cNvPr id="12" name="Tekstvak 11">
            <a:extLst>
              <a:ext uri="{FF2B5EF4-FFF2-40B4-BE49-F238E27FC236}">
                <a16:creationId xmlns:a16="http://schemas.microsoft.com/office/drawing/2014/main" id="{7EF65A66-4F7E-4B0C-9F35-8A4782738140}"/>
              </a:ext>
            </a:extLst>
          </p:cNvPr>
          <p:cNvSpPr txBox="1"/>
          <p:nvPr/>
        </p:nvSpPr>
        <p:spPr>
          <a:xfrm>
            <a:off x="3817013" y="289560"/>
            <a:ext cx="4662367" cy="923330"/>
          </a:xfrm>
          <a:prstGeom prst="rect">
            <a:avLst/>
          </a:prstGeom>
          <a:noFill/>
        </p:spPr>
        <p:txBody>
          <a:bodyPr wrap="none" rtlCol="0">
            <a:spAutoFit/>
          </a:bodyPr>
          <a:lstStyle/>
          <a:p>
            <a:r>
              <a:rPr lang="nl-BE" sz="5400" dirty="0"/>
              <a:t>TREND DRIVERS</a:t>
            </a:r>
          </a:p>
        </p:txBody>
      </p:sp>
    </p:spTree>
    <p:extLst>
      <p:ext uri="{BB962C8B-B14F-4D97-AF65-F5344CB8AC3E}">
        <p14:creationId xmlns:p14="http://schemas.microsoft.com/office/powerpoint/2010/main" val="1587434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379D5-94FC-4540-A8A4-1BED519F2792}"/>
              </a:ext>
            </a:extLst>
          </p:cNvPr>
          <p:cNvSpPr>
            <a:spLocks noGrp="1"/>
          </p:cNvSpPr>
          <p:nvPr>
            <p:ph type="title"/>
          </p:nvPr>
        </p:nvSpPr>
        <p:spPr>
          <a:xfrm>
            <a:off x="57912" y="-351917"/>
            <a:ext cx="10515600" cy="1325563"/>
          </a:xfrm>
        </p:spPr>
        <p:txBody>
          <a:bodyPr>
            <a:normAutofit/>
          </a:bodyPr>
          <a:lstStyle/>
          <a:p>
            <a:r>
              <a:rPr lang="nl-BE" sz="2800" dirty="0"/>
              <a:t>Technologie: negatief</a:t>
            </a:r>
          </a:p>
        </p:txBody>
      </p:sp>
      <p:sp>
        <p:nvSpPr>
          <p:cNvPr id="5" name="Rechthoek 4">
            <a:extLst>
              <a:ext uri="{FF2B5EF4-FFF2-40B4-BE49-F238E27FC236}">
                <a16:creationId xmlns:a16="http://schemas.microsoft.com/office/drawing/2014/main" id="{DDC79720-5BCC-43AA-B3A9-099973EBC39C}"/>
              </a:ext>
            </a:extLst>
          </p:cNvPr>
          <p:cNvSpPr/>
          <p:nvPr/>
        </p:nvSpPr>
        <p:spPr>
          <a:xfrm>
            <a:off x="943739" y="4458537"/>
            <a:ext cx="2135066" cy="369332"/>
          </a:xfrm>
          <a:prstGeom prst="rect">
            <a:avLst/>
          </a:prstGeom>
          <a:solidFill>
            <a:schemeClr val="bg1">
              <a:lumMod val="85000"/>
            </a:schemeClr>
          </a:solidFill>
          <a:ln>
            <a:solidFill>
              <a:schemeClr val="accent1"/>
            </a:solidFill>
          </a:ln>
        </p:spPr>
        <p:txBody>
          <a:bodyPr wrap="square">
            <a:spAutoFit/>
          </a:bodyPr>
          <a:lstStyle/>
          <a:p>
            <a:pPr algn="r"/>
            <a:r>
              <a:rPr lang="nl-BE" b="1" dirty="0"/>
              <a:t>Robotisering  </a:t>
            </a:r>
          </a:p>
        </p:txBody>
      </p:sp>
      <p:sp>
        <p:nvSpPr>
          <p:cNvPr id="9" name="Rechthoek 8">
            <a:extLst>
              <a:ext uri="{FF2B5EF4-FFF2-40B4-BE49-F238E27FC236}">
                <a16:creationId xmlns:a16="http://schemas.microsoft.com/office/drawing/2014/main" id="{88B3DFE0-8027-4704-8433-F92CD5626002}"/>
              </a:ext>
            </a:extLst>
          </p:cNvPr>
          <p:cNvSpPr/>
          <p:nvPr/>
        </p:nvSpPr>
        <p:spPr>
          <a:xfrm>
            <a:off x="126762" y="3769915"/>
            <a:ext cx="3892788" cy="646331"/>
          </a:xfrm>
          <a:prstGeom prst="rect">
            <a:avLst/>
          </a:prstGeom>
          <a:solidFill>
            <a:schemeClr val="bg1">
              <a:lumMod val="85000"/>
            </a:schemeClr>
          </a:solidFill>
          <a:ln>
            <a:solidFill>
              <a:schemeClr val="accent1"/>
            </a:solidFill>
          </a:ln>
        </p:spPr>
        <p:txBody>
          <a:bodyPr wrap="square">
            <a:spAutoFit/>
          </a:bodyPr>
          <a:lstStyle/>
          <a:p>
            <a:pPr algn="r"/>
            <a:r>
              <a:rPr lang="nl-BE" b="1" dirty="0"/>
              <a:t>Virtuele (werk)werelden met </a:t>
            </a:r>
            <a:r>
              <a:rPr lang="nl-BE" b="1" dirty="0" err="1"/>
              <a:t>avatars</a:t>
            </a:r>
            <a:r>
              <a:rPr lang="nl-BE" b="1" dirty="0"/>
              <a:t> (virtuele vertegenwoordigers)</a:t>
            </a:r>
          </a:p>
        </p:txBody>
      </p:sp>
      <p:sp>
        <p:nvSpPr>
          <p:cNvPr id="10" name="Rechthoek 9">
            <a:extLst>
              <a:ext uri="{FF2B5EF4-FFF2-40B4-BE49-F238E27FC236}">
                <a16:creationId xmlns:a16="http://schemas.microsoft.com/office/drawing/2014/main" id="{50D09AD5-F8E5-4F41-8BB6-51480CF644CD}"/>
              </a:ext>
            </a:extLst>
          </p:cNvPr>
          <p:cNvSpPr/>
          <p:nvPr/>
        </p:nvSpPr>
        <p:spPr>
          <a:xfrm>
            <a:off x="1358340" y="5503764"/>
            <a:ext cx="447609" cy="369332"/>
          </a:xfrm>
          <a:prstGeom prst="rect">
            <a:avLst/>
          </a:prstGeom>
          <a:solidFill>
            <a:schemeClr val="bg1">
              <a:lumMod val="85000"/>
            </a:schemeClr>
          </a:solidFill>
        </p:spPr>
        <p:txBody>
          <a:bodyPr wrap="square">
            <a:spAutoFit/>
          </a:bodyPr>
          <a:lstStyle/>
          <a:p>
            <a:pPr algn="r"/>
            <a:r>
              <a:rPr lang="nl-BE" b="1" dirty="0"/>
              <a:t>AI</a:t>
            </a:r>
          </a:p>
        </p:txBody>
      </p:sp>
      <p:cxnSp>
        <p:nvCxnSpPr>
          <p:cNvPr id="14" name="Rechte verbindingslijn met pijl 13">
            <a:extLst>
              <a:ext uri="{FF2B5EF4-FFF2-40B4-BE49-F238E27FC236}">
                <a16:creationId xmlns:a16="http://schemas.microsoft.com/office/drawing/2014/main" id="{FB27AC5C-025A-46AB-AF59-89EE2956CB38}"/>
              </a:ext>
            </a:extLst>
          </p:cNvPr>
          <p:cNvCxnSpPr>
            <a:cxnSpLocks/>
            <a:stCxn id="10" idx="3"/>
            <a:endCxn id="64" idx="1"/>
          </p:cNvCxnSpPr>
          <p:nvPr/>
        </p:nvCxnSpPr>
        <p:spPr>
          <a:xfrm flipV="1">
            <a:off x="1805949" y="5675890"/>
            <a:ext cx="312153" cy="12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hthoek 3">
            <a:extLst>
              <a:ext uri="{FF2B5EF4-FFF2-40B4-BE49-F238E27FC236}">
                <a16:creationId xmlns:a16="http://schemas.microsoft.com/office/drawing/2014/main" id="{9075387D-B331-434F-9A63-47B2D0E2A808}"/>
              </a:ext>
            </a:extLst>
          </p:cNvPr>
          <p:cNvSpPr/>
          <p:nvPr/>
        </p:nvSpPr>
        <p:spPr>
          <a:xfrm>
            <a:off x="50898" y="3339730"/>
            <a:ext cx="3931910" cy="369332"/>
          </a:xfrm>
          <a:prstGeom prst="rect">
            <a:avLst/>
          </a:prstGeom>
          <a:solidFill>
            <a:schemeClr val="bg1">
              <a:lumMod val="85000"/>
            </a:schemeClr>
          </a:solidFill>
        </p:spPr>
        <p:txBody>
          <a:bodyPr wrap="none">
            <a:spAutoFit/>
          </a:bodyPr>
          <a:lstStyle/>
          <a:p>
            <a:r>
              <a:rPr lang="nl-BE" b="1" dirty="0"/>
              <a:t>Relatief goedkope draagbare toestellen</a:t>
            </a:r>
          </a:p>
        </p:txBody>
      </p:sp>
      <p:sp>
        <p:nvSpPr>
          <p:cNvPr id="56" name="Rechthoek 55">
            <a:extLst>
              <a:ext uri="{FF2B5EF4-FFF2-40B4-BE49-F238E27FC236}">
                <a16:creationId xmlns:a16="http://schemas.microsoft.com/office/drawing/2014/main" id="{3D1C49CA-A8D7-4E5F-9E4E-66A92FCF8E76}"/>
              </a:ext>
            </a:extLst>
          </p:cNvPr>
          <p:cNvSpPr/>
          <p:nvPr/>
        </p:nvSpPr>
        <p:spPr>
          <a:xfrm>
            <a:off x="179292" y="1675403"/>
            <a:ext cx="3787728" cy="1200329"/>
          </a:xfrm>
          <a:prstGeom prst="rect">
            <a:avLst/>
          </a:prstGeom>
          <a:solidFill>
            <a:schemeClr val="bg1">
              <a:lumMod val="85000"/>
            </a:schemeClr>
          </a:solidFill>
        </p:spPr>
        <p:txBody>
          <a:bodyPr wrap="square">
            <a:spAutoFit/>
          </a:bodyPr>
          <a:lstStyle/>
          <a:p>
            <a:pPr algn="r"/>
            <a:r>
              <a:rPr lang="nl-BE" b="1" dirty="0"/>
              <a:t> Toegang tot internet en interactieve platformen voor iedereen incl. “</a:t>
            </a:r>
            <a:r>
              <a:rPr lang="nl-BE" b="1" dirty="0" err="1"/>
              <a:t>wise</a:t>
            </a:r>
            <a:r>
              <a:rPr lang="nl-BE" b="1" dirty="0"/>
              <a:t> </a:t>
            </a:r>
            <a:r>
              <a:rPr lang="nl-BE" b="1" dirty="0" err="1"/>
              <a:t>crowds</a:t>
            </a:r>
            <a:r>
              <a:rPr lang="nl-BE" b="1" dirty="0"/>
              <a:t>” / direct contact tussen leveranciers en klanten</a:t>
            </a:r>
          </a:p>
        </p:txBody>
      </p:sp>
      <p:sp>
        <p:nvSpPr>
          <p:cNvPr id="57" name="Rechthoek 56">
            <a:extLst>
              <a:ext uri="{FF2B5EF4-FFF2-40B4-BE49-F238E27FC236}">
                <a16:creationId xmlns:a16="http://schemas.microsoft.com/office/drawing/2014/main" id="{AAC1B7B0-077E-418C-9646-03B353FE3885}"/>
              </a:ext>
            </a:extLst>
          </p:cNvPr>
          <p:cNvSpPr/>
          <p:nvPr/>
        </p:nvSpPr>
        <p:spPr>
          <a:xfrm>
            <a:off x="198222" y="647650"/>
            <a:ext cx="3784844" cy="923330"/>
          </a:xfrm>
          <a:prstGeom prst="rect">
            <a:avLst/>
          </a:prstGeom>
          <a:solidFill>
            <a:schemeClr val="bg1">
              <a:lumMod val="85000"/>
            </a:schemeClr>
          </a:solidFill>
        </p:spPr>
        <p:txBody>
          <a:bodyPr wrap="square">
            <a:spAutoFit/>
          </a:bodyPr>
          <a:lstStyle/>
          <a:p>
            <a:pPr algn="r"/>
            <a:r>
              <a:rPr lang="nl-BE" b="1" dirty="0"/>
              <a:t>Kennis universeel digitaal toegankelijk incl. explosie van user </a:t>
            </a:r>
            <a:r>
              <a:rPr lang="nl-BE" b="1" dirty="0" err="1"/>
              <a:t>generated</a:t>
            </a:r>
            <a:r>
              <a:rPr lang="nl-BE" b="1" dirty="0"/>
              <a:t> content</a:t>
            </a:r>
          </a:p>
        </p:txBody>
      </p:sp>
      <p:grpSp>
        <p:nvGrpSpPr>
          <p:cNvPr id="13" name="Groep 12">
            <a:extLst>
              <a:ext uri="{FF2B5EF4-FFF2-40B4-BE49-F238E27FC236}">
                <a16:creationId xmlns:a16="http://schemas.microsoft.com/office/drawing/2014/main" id="{BAA8C360-A607-42A8-A007-756E60F341CC}"/>
              </a:ext>
            </a:extLst>
          </p:cNvPr>
          <p:cNvGrpSpPr/>
          <p:nvPr/>
        </p:nvGrpSpPr>
        <p:grpSpPr>
          <a:xfrm>
            <a:off x="4019550" y="1069195"/>
            <a:ext cx="6459525" cy="3040588"/>
            <a:chOff x="4019550" y="1069195"/>
            <a:chExt cx="6459525" cy="3040588"/>
          </a:xfrm>
        </p:grpSpPr>
        <p:sp>
          <p:nvSpPr>
            <p:cNvPr id="24" name="Tekstvak 23">
              <a:extLst>
                <a:ext uri="{FF2B5EF4-FFF2-40B4-BE49-F238E27FC236}">
                  <a16:creationId xmlns:a16="http://schemas.microsoft.com/office/drawing/2014/main" id="{B674A27F-363A-402E-AB24-60128567EC14}"/>
                </a:ext>
              </a:extLst>
            </p:cNvPr>
            <p:cNvSpPr txBox="1"/>
            <p:nvPr/>
          </p:nvSpPr>
          <p:spPr>
            <a:xfrm>
              <a:off x="9618455" y="3529598"/>
              <a:ext cx="860620" cy="369332"/>
            </a:xfrm>
            <a:prstGeom prst="rect">
              <a:avLst/>
            </a:prstGeom>
            <a:solidFill>
              <a:schemeClr val="bg1">
                <a:lumMod val="85000"/>
              </a:schemeClr>
            </a:solidFill>
            <a:ln>
              <a:solidFill>
                <a:schemeClr val="accent1"/>
              </a:solidFill>
            </a:ln>
          </p:spPr>
          <p:txBody>
            <a:bodyPr wrap="none" rtlCol="0">
              <a:spAutoFit/>
            </a:bodyPr>
            <a:lstStyle/>
            <a:p>
              <a:r>
                <a:rPr lang="nl-BE" dirty="0"/>
                <a:t>Isolatie</a:t>
              </a:r>
            </a:p>
          </p:txBody>
        </p:sp>
        <p:cxnSp>
          <p:nvCxnSpPr>
            <p:cNvPr id="53" name="Rechte verbindingslijn met pijl 52">
              <a:extLst>
                <a:ext uri="{FF2B5EF4-FFF2-40B4-BE49-F238E27FC236}">
                  <a16:creationId xmlns:a16="http://schemas.microsoft.com/office/drawing/2014/main" id="{59760A58-7BE8-48CA-9D4B-BC9D2F212A42}"/>
                </a:ext>
              </a:extLst>
            </p:cNvPr>
            <p:cNvCxnSpPr>
              <a:cxnSpLocks/>
              <a:stCxn id="9" idx="3"/>
              <a:endCxn id="36" idx="1"/>
            </p:cNvCxnSpPr>
            <p:nvPr/>
          </p:nvCxnSpPr>
          <p:spPr>
            <a:xfrm flipV="1">
              <a:off x="4019550" y="3786618"/>
              <a:ext cx="2412751" cy="30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AC515DD1-009E-42CB-95B1-4011E44BE9F3}"/>
                </a:ext>
              </a:extLst>
            </p:cNvPr>
            <p:cNvSpPr txBox="1"/>
            <p:nvPr/>
          </p:nvSpPr>
          <p:spPr>
            <a:xfrm>
              <a:off x="6432301" y="3463452"/>
              <a:ext cx="2706283" cy="646331"/>
            </a:xfrm>
            <a:prstGeom prst="rect">
              <a:avLst/>
            </a:prstGeom>
            <a:solidFill>
              <a:schemeClr val="bg1">
                <a:lumMod val="85000"/>
              </a:schemeClr>
            </a:solidFill>
            <a:ln>
              <a:solidFill>
                <a:srgbClr val="0070C0"/>
              </a:solidFill>
            </a:ln>
          </p:spPr>
          <p:txBody>
            <a:bodyPr wrap="square" rtlCol="0">
              <a:spAutoFit/>
            </a:bodyPr>
            <a:lstStyle/>
            <a:p>
              <a:r>
                <a:rPr lang="nl-BE" dirty="0"/>
                <a:t>Minder face </a:t>
              </a:r>
              <a:r>
                <a:rPr lang="nl-BE" dirty="0" err="1"/>
                <a:t>to</a:t>
              </a:r>
              <a:r>
                <a:rPr lang="nl-BE" dirty="0"/>
                <a:t> face contacten op het werk</a:t>
              </a:r>
            </a:p>
          </p:txBody>
        </p:sp>
        <p:cxnSp>
          <p:nvCxnSpPr>
            <p:cNvPr id="42" name="Rechte verbindingslijn met pijl 41">
              <a:extLst>
                <a:ext uri="{FF2B5EF4-FFF2-40B4-BE49-F238E27FC236}">
                  <a16:creationId xmlns:a16="http://schemas.microsoft.com/office/drawing/2014/main" id="{85BAC771-5D2E-462E-B48A-8C1547D755E5}"/>
                </a:ext>
              </a:extLst>
            </p:cNvPr>
            <p:cNvCxnSpPr>
              <a:stCxn id="36" idx="3"/>
              <a:endCxn id="24" idx="1"/>
            </p:cNvCxnSpPr>
            <p:nvPr/>
          </p:nvCxnSpPr>
          <p:spPr>
            <a:xfrm flipV="1">
              <a:off x="9138584" y="3714264"/>
              <a:ext cx="479871" cy="72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Rechte verbindingslijn met pijl 112">
              <a:extLst>
                <a:ext uri="{FF2B5EF4-FFF2-40B4-BE49-F238E27FC236}">
                  <a16:creationId xmlns:a16="http://schemas.microsoft.com/office/drawing/2014/main" id="{05092FD8-8B0C-49D2-9067-D68C626BB4F9}"/>
                </a:ext>
              </a:extLst>
            </p:cNvPr>
            <p:cNvCxnSpPr>
              <a:stCxn id="66" idx="2"/>
              <a:endCxn id="36" idx="0"/>
            </p:cNvCxnSpPr>
            <p:nvPr/>
          </p:nvCxnSpPr>
          <p:spPr>
            <a:xfrm>
              <a:off x="7639646" y="1069195"/>
              <a:ext cx="145797" cy="2394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ep 14">
            <a:extLst>
              <a:ext uri="{FF2B5EF4-FFF2-40B4-BE49-F238E27FC236}">
                <a16:creationId xmlns:a16="http://schemas.microsoft.com/office/drawing/2014/main" id="{61A785AE-45B8-427F-9A0E-E0A42F7D79C7}"/>
              </a:ext>
            </a:extLst>
          </p:cNvPr>
          <p:cNvGrpSpPr/>
          <p:nvPr/>
        </p:nvGrpSpPr>
        <p:grpSpPr>
          <a:xfrm>
            <a:off x="3078805" y="2275568"/>
            <a:ext cx="5599481" cy="2808877"/>
            <a:chOff x="3078805" y="2275568"/>
            <a:chExt cx="5599481" cy="2808877"/>
          </a:xfrm>
        </p:grpSpPr>
        <p:cxnSp>
          <p:nvCxnSpPr>
            <p:cNvPr id="7" name="Rechte verbindingslijn met pijl 6">
              <a:extLst>
                <a:ext uri="{FF2B5EF4-FFF2-40B4-BE49-F238E27FC236}">
                  <a16:creationId xmlns:a16="http://schemas.microsoft.com/office/drawing/2014/main" id="{006E3433-1C77-4C1F-A450-2D92F48636F8}"/>
                </a:ext>
              </a:extLst>
            </p:cNvPr>
            <p:cNvCxnSpPr>
              <a:cxnSpLocks/>
              <a:stCxn id="56" idx="3"/>
              <a:endCxn id="40" idx="1"/>
            </p:cNvCxnSpPr>
            <p:nvPr/>
          </p:nvCxnSpPr>
          <p:spPr>
            <a:xfrm>
              <a:off x="3967020" y="2275568"/>
              <a:ext cx="611828" cy="234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hthoek 39">
              <a:extLst>
                <a:ext uri="{FF2B5EF4-FFF2-40B4-BE49-F238E27FC236}">
                  <a16:creationId xmlns:a16="http://schemas.microsoft.com/office/drawing/2014/main" id="{816C0916-DC29-4E95-A306-43E1A7BB855A}"/>
                </a:ext>
              </a:extLst>
            </p:cNvPr>
            <p:cNvSpPr/>
            <p:nvPr/>
          </p:nvSpPr>
          <p:spPr>
            <a:xfrm>
              <a:off x="4578848" y="4161115"/>
              <a:ext cx="4099438" cy="923330"/>
            </a:xfrm>
            <a:prstGeom prst="rect">
              <a:avLst/>
            </a:prstGeom>
            <a:solidFill>
              <a:schemeClr val="bg1">
                <a:lumMod val="85000"/>
              </a:schemeClr>
            </a:solidFill>
          </p:spPr>
          <p:txBody>
            <a:bodyPr wrap="square">
              <a:spAutoFit/>
            </a:bodyPr>
            <a:lstStyle/>
            <a:p>
              <a:pPr algn="r"/>
              <a:r>
                <a:rPr lang="nl-BE" dirty="0"/>
                <a:t>Platform / kapitaal eigenaars eisen leeuwendeel op van toegevoegde waarde van het bedrijf</a:t>
              </a:r>
            </a:p>
          </p:txBody>
        </p:sp>
        <p:cxnSp>
          <p:nvCxnSpPr>
            <p:cNvPr id="75" name="Rechte verbindingslijn met pijl 74">
              <a:extLst>
                <a:ext uri="{FF2B5EF4-FFF2-40B4-BE49-F238E27FC236}">
                  <a16:creationId xmlns:a16="http://schemas.microsoft.com/office/drawing/2014/main" id="{7575539C-BE06-4675-8E7A-BB24D87C57B7}"/>
                </a:ext>
              </a:extLst>
            </p:cNvPr>
            <p:cNvCxnSpPr>
              <a:cxnSpLocks/>
              <a:stCxn id="5" idx="3"/>
              <a:endCxn id="40" idx="1"/>
            </p:cNvCxnSpPr>
            <p:nvPr/>
          </p:nvCxnSpPr>
          <p:spPr>
            <a:xfrm flipV="1">
              <a:off x="3078805" y="4622780"/>
              <a:ext cx="1500043" cy="20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ep 22">
            <a:extLst>
              <a:ext uri="{FF2B5EF4-FFF2-40B4-BE49-F238E27FC236}">
                <a16:creationId xmlns:a16="http://schemas.microsoft.com/office/drawing/2014/main" id="{ACE12E09-DE93-4133-8E0C-3EFE8A06ECE4}"/>
              </a:ext>
            </a:extLst>
          </p:cNvPr>
          <p:cNvGrpSpPr/>
          <p:nvPr/>
        </p:nvGrpSpPr>
        <p:grpSpPr>
          <a:xfrm>
            <a:off x="8766221" y="2775958"/>
            <a:ext cx="3255838" cy="2853107"/>
            <a:chOff x="8766221" y="2775958"/>
            <a:chExt cx="3255838" cy="2853107"/>
          </a:xfrm>
        </p:grpSpPr>
        <p:sp>
          <p:nvSpPr>
            <p:cNvPr id="152" name="Rechthoek 151">
              <a:extLst>
                <a:ext uri="{FF2B5EF4-FFF2-40B4-BE49-F238E27FC236}">
                  <a16:creationId xmlns:a16="http://schemas.microsoft.com/office/drawing/2014/main" id="{994372DE-C733-4F0D-AA0F-08673C526A01}"/>
                </a:ext>
              </a:extLst>
            </p:cNvPr>
            <p:cNvSpPr/>
            <p:nvPr/>
          </p:nvSpPr>
          <p:spPr>
            <a:xfrm>
              <a:off x="9959877" y="4258884"/>
              <a:ext cx="2062182" cy="923330"/>
            </a:xfrm>
            <a:prstGeom prst="rect">
              <a:avLst/>
            </a:prstGeom>
            <a:solidFill>
              <a:schemeClr val="bg1">
                <a:lumMod val="85000"/>
              </a:schemeClr>
            </a:solidFill>
          </p:spPr>
          <p:txBody>
            <a:bodyPr wrap="square">
              <a:spAutoFit/>
            </a:bodyPr>
            <a:lstStyle/>
            <a:p>
              <a:pPr algn="r"/>
              <a:r>
                <a:rPr lang="nl-BE" dirty="0"/>
                <a:t>Hyper-</a:t>
              </a:r>
              <a:r>
                <a:rPr lang="nl-BE" dirty="0" err="1"/>
                <a:t>productieven</a:t>
              </a:r>
              <a:r>
                <a:rPr lang="nl-BE" dirty="0"/>
                <a:t> stappen vroeg uit arbeidsmarkt </a:t>
              </a:r>
            </a:p>
          </p:txBody>
        </p:sp>
        <p:cxnSp>
          <p:nvCxnSpPr>
            <p:cNvPr id="154" name="Rechte verbindingslijn met pijl 153">
              <a:extLst>
                <a:ext uri="{FF2B5EF4-FFF2-40B4-BE49-F238E27FC236}">
                  <a16:creationId xmlns:a16="http://schemas.microsoft.com/office/drawing/2014/main" id="{6A46E0CF-AA41-442A-8D30-D8F98107160B}"/>
                </a:ext>
              </a:extLst>
            </p:cNvPr>
            <p:cNvCxnSpPr>
              <a:cxnSpLocks/>
              <a:stCxn id="17" idx="3"/>
              <a:endCxn id="152" idx="1"/>
            </p:cNvCxnSpPr>
            <p:nvPr/>
          </p:nvCxnSpPr>
          <p:spPr>
            <a:xfrm flipV="1">
              <a:off x="8766221" y="4720549"/>
              <a:ext cx="1193656" cy="908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Rechte verbindingslijn met pijl 159">
              <a:extLst>
                <a:ext uri="{FF2B5EF4-FFF2-40B4-BE49-F238E27FC236}">
                  <a16:creationId xmlns:a16="http://schemas.microsoft.com/office/drawing/2014/main" id="{AE6AB762-37AD-4C46-A9A8-777A94F77C5C}"/>
                </a:ext>
              </a:extLst>
            </p:cNvPr>
            <p:cNvCxnSpPr>
              <a:cxnSpLocks/>
              <a:stCxn id="70" idx="2"/>
              <a:endCxn id="152" idx="0"/>
            </p:cNvCxnSpPr>
            <p:nvPr/>
          </p:nvCxnSpPr>
          <p:spPr>
            <a:xfrm>
              <a:off x="10048352" y="2775958"/>
              <a:ext cx="942616" cy="1482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Rechte verbindingslijn met pijl 165">
              <a:extLst>
                <a:ext uri="{FF2B5EF4-FFF2-40B4-BE49-F238E27FC236}">
                  <a16:creationId xmlns:a16="http://schemas.microsoft.com/office/drawing/2014/main" id="{D6296FF4-E520-45B8-BB9B-187119233AFF}"/>
                </a:ext>
              </a:extLst>
            </p:cNvPr>
            <p:cNvCxnSpPr>
              <a:stCxn id="24" idx="3"/>
              <a:endCxn id="152" idx="0"/>
            </p:cNvCxnSpPr>
            <p:nvPr/>
          </p:nvCxnSpPr>
          <p:spPr>
            <a:xfrm>
              <a:off x="10479075" y="3714264"/>
              <a:ext cx="511893" cy="54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C0CAD000-FF5D-4E48-B742-8BDACE4682C5}"/>
              </a:ext>
            </a:extLst>
          </p:cNvPr>
          <p:cNvGrpSpPr/>
          <p:nvPr/>
        </p:nvGrpSpPr>
        <p:grpSpPr>
          <a:xfrm>
            <a:off x="3702202" y="6090730"/>
            <a:ext cx="5852729" cy="784830"/>
            <a:chOff x="3702202" y="6090730"/>
            <a:chExt cx="5852729" cy="784830"/>
          </a:xfrm>
        </p:grpSpPr>
        <p:cxnSp>
          <p:nvCxnSpPr>
            <p:cNvPr id="8" name="Rechte verbindingslijn met pijl 7">
              <a:extLst>
                <a:ext uri="{FF2B5EF4-FFF2-40B4-BE49-F238E27FC236}">
                  <a16:creationId xmlns:a16="http://schemas.microsoft.com/office/drawing/2014/main" id="{8F903D8E-322D-4F26-BE05-A3882B51A290}"/>
                </a:ext>
              </a:extLst>
            </p:cNvPr>
            <p:cNvCxnSpPr>
              <a:cxnSpLocks/>
              <a:stCxn id="17" idx="2"/>
              <a:endCxn id="188" idx="0"/>
            </p:cNvCxnSpPr>
            <p:nvPr/>
          </p:nvCxnSpPr>
          <p:spPr>
            <a:xfrm>
              <a:off x="6235612" y="6090730"/>
              <a:ext cx="392955"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8" name="Rechthoek 187">
              <a:extLst>
                <a:ext uri="{FF2B5EF4-FFF2-40B4-BE49-F238E27FC236}">
                  <a16:creationId xmlns:a16="http://schemas.microsoft.com/office/drawing/2014/main" id="{4B5FC808-6DDD-4C3C-A628-480D5FA53E5C}"/>
                </a:ext>
              </a:extLst>
            </p:cNvPr>
            <p:cNvSpPr/>
            <p:nvPr/>
          </p:nvSpPr>
          <p:spPr>
            <a:xfrm>
              <a:off x="3702202" y="6229229"/>
              <a:ext cx="5852729" cy="646331"/>
            </a:xfrm>
            <a:prstGeom prst="rect">
              <a:avLst/>
            </a:prstGeom>
            <a:solidFill>
              <a:srgbClr val="FFFF00"/>
            </a:solidFill>
            <a:ln>
              <a:solidFill>
                <a:srgbClr val="0070C0"/>
              </a:solidFill>
            </a:ln>
          </p:spPr>
          <p:txBody>
            <a:bodyPr wrap="square">
              <a:spAutoFit/>
            </a:bodyPr>
            <a:lstStyle/>
            <a:p>
              <a:r>
                <a:rPr lang="nl-BE" dirty="0"/>
                <a:t>Mega steden, creatieve clusters en/ of productieclusters met een “low </a:t>
              </a:r>
              <a:r>
                <a:rPr lang="nl-BE" dirty="0" err="1"/>
                <a:t>skilled</a:t>
              </a:r>
              <a:r>
                <a:rPr lang="nl-BE" dirty="0"/>
                <a:t>, low </a:t>
              </a:r>
              <a:r>
                <a:rPr lang="nl-BE" dirty="0" err="1"/>
                <a:t>motivation</a:t>
              </a:r>
              <a:r>
                <a:rPr lang="nl-BE" dirty="0"/>
                <a:t>” regionale onderklasse</a:t>
              </a:r>
            </a:p>
          </p:txBody>
        </p:sp>
      </p:grpSp>
      <p:grpSp>
        <p:nvGrpSpPr>
          <p:cNvPr id="22" name="Groep 21">
            <a:extLst>
              <a:ext uri="{FF2B5EF4-FFF2-40B4-BE49-F238E27FC236}">
                <a16:creationId xmlns:a16="http://schemas.microsoft.com/office/drawing/2014/main" id="{6A9F0C4F-DA35-42D9-BF9C-7C57DC367E81}"/>
              </a:ext>
            </a:extLst>
          </p:cNvPr>
          <p:cNvGrpSpPr/>
          <p:nvPr/>
        </p:nvGrpSpPr>
        <p:grpSpPr>
          <a:xfrm>
            <a:off x="8678286" y="4622780"/>
            <a:ext cx="2994764" cy="1929615"/>
            <a:chOff x="8678286" y="4622780"/>
            <a:chExt cx="2994764" cy="1929615"/>
          </a:xfrm>
        </p:grpSpPr>
        <p:sp>
          <p:nvSpPr>
            <p:cNvPr id="11" name="Tekstvak 10">
              <a:extLst>
                <a:ext uri="{FF2B5EF4-FFF2-40B4-BE49-F238E27FC236}">
                  <a16:creationId xmlns:a16="http://schemas.microsoft.com/office/drawing/2014/main" id="{4BAA0790-CB16-4526-8F3F-C8177DC1D02A}"/>
                </a:ext>
              </a:extLst>
            </p:cNvPr>
            <p:cNvSpPr txBox="1"/>
            <p:nvPr/>
          </p:nvSpPr>
          <p:spPr>
            <a:xfrm>
              <a:off x="10751387" y="5721398"/>
              <a:ext cx="921663" cy="369332"/>
            </a:xfrm>
            <a:prstGeom prst="rect">
              <a:avLst/>
            </a:prstGeom>
            <a:solidFill>
              <a:srgbClr val="FFFF00"/>
            </a:solidFill>
            <a:ln>
              <a:solidFill>
                <a:schemeClr val="accent1"/>
              </a:solidFill>
            </a:ln>
          </p:spPr>
          <p:txBody>
            <a:bodyPr wrap="none" rtlCol="0">
              <a:spAutoFit/>
            </a:bodyPr>
            <a:lstStyle/>
            <a:p>
              <a:r>
                <a:rPr lang="nl-BE" dirty="0"/>
                <a:t>Exclusie</a:t>
              </a:r>
            </a:p>
          </p:txBody>
        </p:sp>
        <p:cxnSp>
          <p:nvCxnSpPr>
            <p:cNvPr id="89" name="Rechte verbindingslijn met pijl 88">
              <a:extLst>
                <a:ext uri="{FF2B5EF4-FFF2-40B4-BE49-F238E27FC236}">
                  <a16:creationId xmlns:a16="http://schemas.microsoft.com/office/drawing/2014/main" id="{EF986A80-CE4D-4F33-80CC-4A00E0E5BF58}"/>
                </a:ext>
              </a:extLst>
            </p:cNvPr>
            <p:cNvCxnSpPr>
              <a:cxnSpLocks/>
              <a:stCxn id="40" idx="3"/>
              <a:endCxn id="11" idx="1"/>
            </p:cNvCxnSpPr>
            <p:nvPr/>
          </p:nvCxnSpPr>
          <p:spPr>
            <a:xfrm>
              <a:off x="8678286" y="4622780"/>
              <a:ext cx="2073101" cy="1283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Rechte verbindingslijn met pijl 196">
              <a:extLst>
                <a:ext uri="{FF2B5EF4-FFF2-40B4-BE49-F238E27FC236}">
                  <a16:creationId xmlns:a16="http://schemas.microsoft.com/office/drawing/2014/main" id="{A1E1176E-9276-4939-9951-2686E9F1E53A}"/>
                </a:ext>
              </a:extLst>
            </p:cNvPr>
            <p:cNvCxnSpPr>
              <a:cxnSpLocks/>
              <a:stCxn id="188" idx="3"/>
              <a:endCxn id="11" idx="1"/>
            </p:cNvCxnSpPr>
            <p:nvPr/>
          </p:nvCxnSpPr>
          <p:spPr>
            <a:xfrm flipV="1">
              <a:off x="9554931" y="5906064"/>
              <a:ext cx="1196456"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ep 5">
            <a:extLst>
              <a:ext uri="{FF2B5EF4-FFF2-40B4-BE49-F238E27FC236}">
                <a16:creationId xmlns:a16="http://schemas.microsoft.com/office/drawing/2014/main" id="{3F16759E-B1FB-4B66-98B6-B8A7FCD1EDC6}"/>
              </a:ext>
            </a:extLst>
          </p:cNvPr>
          <p:cNvGrpSpPr/>
          <p:nvPr/>
        </p:nvGrpSpPr>
        <p:grpSpPr>
          <a:xfrm>
            <a:off x="6509554" y="422864"/>
            <a:ext cx="4562399" cy="946552"/>
            <a:chOff x="6509554" y="422864"/>
            <a:chExt cx="4562399" cy="946552"/>
          </a:xfrm>
        </p:grpSpPr>
        <p:sp>
          <p:nvSpPr>
            <p:cNvPr id="66" name="Rechthoek 65">
              <a:extLst>
                <a:ext uri="{FF2B5EF4-FFF2-40B4-BE49-F238E27FC236}">
                  <a16:creationId xmlns:a16="http://schemas.microsoft.com/office/drawing/2014/main" id="{2D871FE6-85D8-4A9D-9D36-E15ECAE3DAC3}"/>
                </a:ext>
              </a:extLst>
            </p:cNvPr>
            <p:cNvSpPr/>
            <p:nvPr/>
          </p:nvSpPr>
          <p:spPr>
            <a:xfrm>
              <a:off x="6633755" y="422864"/>
              <a:ext cx="2011782" cy="646331"/>
            </a:xfrm>
            <a:prstGeom prst="rect">
              <a:avLst/>
            </a:prstGeom>
            <a:solidFill>
              <a:srgbClr val="FFFF00"/>
            </a:solidFill>
            <a:ln>
              <a:solidFill>
                <a:schemeClr val="accent1"/>
              </a:solidFill>
            </a:ln>
          </p:spPr>
          <p:txBody>
            <a:bodyPr wrap="square">
              <a:spAutoFit/>
            </a:bodyPr>
            <a:lstStyle/>
            <a:p>
              <a:pPr algn="ctr"/>
              <a:r>
                <a:rPr lang="nl-BE" dirty="0"/>
                <a:t>Wereldwijde talenten pools</a:t>
              </a:r>
            </a:p>
          </p:txBody>
        </p:sp>
        <p:cxnSp>
          <p:nvCxnSpPr>
            <p:cNvPr id="68" name="Rechte verbindingslijn met pijl 67">
              <a:extLst>
                <a:ext uri="{FF2B5EF4-FFF2-40B4-BE49-F238E27FC236}">
                  <a16:creationId xmlns:a16="http://schemas.microsoft.com/office/drawing/2014/main" id="{357C1CBB-7395-4FF2-9A36-00536C9AA8A7}"/>
                </a:ext>
              </a:extLst>
            </p:cNvPr>
            <p:cNvCxnSpPr>
              <a:cxnSpLocks/>
              <a:stCxn id="60" idx="3"/>
              <a:endCxn id="66" idx="1"/>
            </p:cNvCxnSpPr>
            <p:nvPr/>
          </p:nvCxnSpPr>
          <p:spPr>
            <a:xfrm flipV="1">
              <a:off x="6509554" y="746030"/>
              <a:ext cx="124201" cy="354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a:extLst>
                <a:ext uri="{FF2B5EF4-FFF2-40B4-BE49-F238E27FC236}">
                  <a16:creationId xmlns:a16="http://schemas.microsoft.com/office/drawing/2014/main" id="{39B23DA1-EB0F-46A9-8807-7767D1B69C57}"/>
                </a:ext>
              </a:extLst>
            </p:cNvPr>
            <p:cNvCxnSpPr>
              <a:cxnSpLocks/>
              <a:stCxn id="66" idx="3"/>
              <a:endCxn id="204" idx="1"/>
            </p:cNvCxnSpPr>
            <p:nvPr/>
          </p:nvCxnSpPr>
          <p:spPr>
            <a:xfrm>
              <a:off x="8645537" y="746030"/>
              <a:ext cx="202264" cy="161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 name="Tekstvak 203">
              <a:extLst>
                <a:ext uri="{FF2B5EF4-FFF2-40B4-BE49-F238E27FC236}">
                  <a16:creationId xmlns:a16="http://schemas.microsoft.com/office/drawing/2014/main" id="{C8748F87-1EEB-461B-8257-CADF896E5A60}"/>
                </a:ext>
              </a:extLst>
            </p:cNvPr>
            <p:cNvSpPr txBox="1"/>
            <p:nvPr/>
          </p:nvSpPr>
          <p:spPr>
            <a:xfrm>
              <a:off x="8847801" y="446086"/>
              <a:ext cx="2224152" cy="923330"/>
            </a:xfrm>
            <a:prstGeom prst="rect">
              <a:avLst/>
            </a:prstGeom>
            <a:solidFill>
              <a:srgbClr val="FFFF00"/>
            </a:solidFill>
            <a:ln>
              <a:solidFill>
                <a:schemeClr val="accent1"/>
              </a:solidFill>
            </a:ln>
          </p:spPr>
          <p:txBody>
            <a:bodyPr wrap="square" rtlCol="0">
              <a:spAutoFit/>
            </a:bodyPr>
            <a:lstStyle/>
            <a:p>
              <a:r>
                <a:rPr lang="nl-BE" dirty="0"/>
                <a:t>Hogere wereldwijde concurrentie</a:t>
              </a:r>
            </a:p>
            <a:p>
              <a:r>
                <a:rPr lang="nl-BE" dirty="0"/>
                <a:t>en resulterende  druk</a:t>
              </a:r>
            </a:p>
          </p:txBody>
        </p:sp>
      </p:grpSp>
      <p:sp>
        <p:nvSpPr>
          <p:cNvPr id="55" name="Tekstvak 54">
            <a:extLst>
              <a:ext uri="{FF2B5EF4-FFF2-40B4-BE49-F238E27FC236}">
                <a16:creationId xmlns:a16="http://schemas.microsoft.com/office/drawing/2014/main" id="{383F8B73-0B55-4B74-A243-6EEA51F1ED64}"/>
              </a:ext>
            </a:extLst>
          </p:cNvPr>
          <p:cNvSpPr txBox="1"/>
          <p:nvPr/>
        </p:nvSpPr>
        <p:spPr>
          <a:xfrm>
            <a:off x="1432707" y="4923230"/>
            <a:ext cx="1480786" cy="369332"/>
          </a:xfrm>
          <a:prstGeom prst="rect">
            <a:avLst/>
          </a:prstGeom>
          <a:solidFill>
            <a:schemeClr val="bg1">
              <a:lumMod val="85000"/>
            </a:schemeClr>
          </a:solidFill>
        </p:spPr>
        <p:txBody>
          <a:bodyPr wrap="square" rtlCol="0">
            <a:spAutoFit/>
          </a:bodyPr>
          <a:lstStyle/>
          <a:p>
            <a:pPr algn="r"/>
            <a:r>
              <a:rPr lang="nl-BE" b="1" dirty="0"/>
              <a:t>3D </a:t>
            </a:r>
            <a:r>
              <a:rPr lang="nl-BE" b="1" dirty="0" err="1"/>
              <a:t>printing</a:t>
            </a:r>
            <a:endParaRPr lang="nl-BE" b="1" dirty="0"/>
          </a:p>
        </p:txBody>
      </p:sp>
      <p:sp>
        <p:nvSpPr>
          <p:cNvPr id="63" name="Tekstvak 62">
            <a:extLst>
              <a:ext uri="{FF2B5EF4-FFF2-40B4-BE49-F238E27FC236}">
                <a16:creationId xmlns:a16="http://schemas.microsoft.com/office/drawing/2014/main" id="{A60AFD12-7B8B-4875-AD38-859350AAB9C2}"/>
              </a:ext>
            </a:extLst>
          </p:cNvPr>
          <p:cNvSpPr txBox="1"/>
          <p:nvPr/>
        </p:nvSpPr>
        <p:spPr>
          <a:xfrm>
            <a:off x="310413" y="6114749"/>
            <a:ext cx="3032197" cy="646331"/>
          </a:xfrm>
          <a:prstGeom prst="rect">
            <a:avLst/>
          </a:prstGeom>
          <a:solidFill>
            <a:schemeClr val="bg1">
              <a:lumMod val="85000"/>
            </a:schemeClr>
          </a:solidFill>
        </p:spPr>
        <p:txBody>
          <a:bodyPr wrap="square" rtlCol="0">
            <a:spAutoFit/>
          </a:bodyPr>
          <a:lstStyle/>
          <a:p>
            <a:pPr algn="r"/>
            <a:r>
              <a:rPr lang="nl-BE" b="1" dirty="0"/>
              <a:t>Internet der dingen / smart </a:t>
            </a:r>
            <a:r>
              <a:rPr lang="nl-BE" b="1" dirty="0" err="1"/>
              <a:t>cities</a:t>
            </a:r>
            <a:r>
              <a:rPr lang="nl-BE" b="1" dirty="0"/>
              <a:t> = massa (big) data</a:t>
            </a:r>
          </a:p>
        </p:txBody>
      </p:sp>
      <p:sp>
        <p:nvSpPr>
          <p:cNvPr id="64" name="Rechthoek 63">
            <a:extLst>
              <a:ext uri="{FF2B5EF4-FFF2-40B4-BE49-F238E27FC236}">
                <a16:creationId xmlns:a16="http://schemas.microsoft.com/office/drawing/2014/main" id="{F4234522-9F61-4287-9C6F-81CF99A5D228}"/>
              </a:ext>
            </a:extLst>
          </p:cNvPr>
          <p:cNvSpPr/>
          <p:nvPr/>
        </p:nvSpPr>
        <p:spPr>
          <a:xfrm>
            <a:off x="2118102" y="5352724"/>
            <a:ext cx="1156828" cy="646331"/>
          </a:xfrm>
          <a:prstGeom prst="rect">
            <a:avLst/>
          </a:prstGeom>
          <a:solidFill>
            <a:schemeClr val="bg1">
              <a:lumMod val="85000"/>
            </a:schemeClr>
          </a:solidFill>
        </p:spPr>
        <p:txBody>
          <a:bodyPr wrap="square">
            <a:spAutoFit/>
          </a:bodyPr>
          <a:lstStyle/>
          <a:p>
            <a:pPr algn="r"/>
            <a:r>
              <a:rPr lang="nl-BE" dirty="0"/>
              <a:t>AI gebruik van data</a:t>
            </a:r>
          </a:p>
        </p:txBody>
      </p:sp>
      <p:cxnSp>
        <p:nvCxnSpPr>
          <p:cNvPr id="50" name="Rechte verbindingslijn met pijl 49">
            <a:extLst>
              <a:ext uri="{FF2B5EF4-FFF2-40B4-BE49-F238E27FC236}">
                <a16:creationId xmlns:a16="http://schemas.microsoft.com/office/drawing/2014/main" id="{0F44D16A-8FB9-412F-A71A-216519BC1744}"/>
              </a:ext>
            </a:extLst>
          </p:cNvPr>
          <p:cNvCxnSpPr>
            <a:stCxn id="63" idx="0"/>
            <a:endCxn id="64" idx="2"/>
          </p:cNvCxnSpPr>
          <p:nvPr/>
        </p:nvCxnSpPr>
        <p:spPr>
          <a:xfrm flipV="1">
            <a:off x="1826512" y="5999055"/>
            <a:ext cx="870004" cy="11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FC094561-4782-4ECF-B790-A92CA2553452}"/>
              </a:ext>
            </a:extLst>
          </p:cNvPr>
          <p:cNvGrpSpPr/>
          <p:nvPr/>
        </p:nvGrpSpPr>
        <p:grpSpPr>
          <a:xfrm>
            <a:off x="2913493" y="4643203"/>
            <a:ext cx="5852728" cy="1447527"/>
            <a:chOff x="2913493" y="4643203"/>
            <a:chExt cx="5852728" cy="1447527"/>
          </a:xfrm>
        </p:grpSpPr>
        <p:cxnSp>
          <p:nvCxnSpPr>
            <p:cNvPr id="12" name="Rechte verbindingslijn met pijl 11">
              <a:extLst>
                <a:ext uri="{FF2B5EF4-FFF2-40B4-BE49-F238E27FC236}">
                  <a16:creationId xmlns:a16="http://schemas.microsoft.com/office/drawing/2014/main" id="{B0D97D6D-0438-4A8A-A05C-BA2D69535E44}"/>
                </a:ext>
              </a:extLst>
            </p:cNvPr>
            <p:cNvCxnSpPr>
              <a:cxnSpLocks/>
              <a:stCxn id="5" idx="3"/>
              <a:endCxn id="17" idx="1"/>
            </p:cNvCxnSpPr>
            <p:nvPr/>
          </p:nvCxnSpPr>
          <p:spPr>
            <a:xfrm>
              <a:off x="3078805" y="4643203"/>
              <a:ext cx="626197" cy="98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E81ED0F1-9799-49BD-959E-51919F8F4DBE}"/>
                </a:ext>
              </a:extLst>
            </p:cNvPr>
            <p:cNvSpPr txBox="1"/>
            <p:nvPr/>
          </p:nvSpPr>
          <p:spPr>
            <a:xfrm>
              <a:off x="3705002" y="5167400"/>
              <a:ext cx="5061219" cy="923330"/>
            </a:xfrm>
            <a:prstGeom prst="rect">
              <a:avLst/>
            </a:prstGeom>
            <a:solidFill>
              <a:schemeClr val="bg1">
                <a:lumMod val="85000"/>
              </a:schemeClr>
            </a:solidFill>
            <a:ln>
              <a:solidFill>
                <a:schemeClr val="accent1"/>
              </a:solidFill>
            </a:ln>
          </p:spPr>
          <p:txBody>
            <a:bodyPr wrap="square" rtlCol="0">
              <a:spAutoFit/>
            </a:bodyPr>
            <a:lstStyle/>
            <a:p>
              <a:r>
                <a:rPr lang="nl-BE" dirty="0" err="1"/>
                <a:t>Jobdestructie</a:t>
              </a:r>
              <a:r>
                <a:rPr lang="nl-BE" dirty="0"/>
                <a:t> en polarisering (zeer goed betaalde hyper-</a:t>
              </a:r>
              <a:r>
                <a:rPr lang="nl-BE" dirty="0" err="1"/>
                <a:t>productievelingen</a:t>
              </a:r>
              <a:r>
                <a:rPr lang="nl-BE" dirty="0"/>
                <a:t> versus massa laagbetaalde dienstenjobs waar automatisering te duur / lastig is)</a:t>
              </a:r>
            </a:p>
          </p:txBody>
        </p:sp>
        <p:cxnSp>
          <p:nvCxnSpPr>
            <p:cNvPr id="29" name="Rechte verbindingslijn met pijl 28">
              <a:extLst>
                <a:ext uri="{FF2B5EF4-FFF2-40B4-BE49-F238E27FC236}">
                  <a16:creationId xmlns:a16="http://schemas.microsoft.com/office/drawing/2014/main" id="{048E2879-16B1-4DDD-865E-6A66EAA2007F}"/>
                </a:ext>
              </a:extLst>
            </p:cNvPr>
            <p:cNvCxnSpPr>
              <a:cxnSpLocks/>
              <a:stCxn id="64" idx="3"/>
              <a:endCxn id="17" idx="1"/>
            </p:cNvCxnSpPr>
            <p:nvPr/>
          </p:nvCxnSpPr>
          <p:spPr>
            <a:xfrm flipV="1">
              <a:off x="3274930" y="5629065"/>
              <a:ext cx="430072" cy="4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a:extLst>
                <a:ext uri="{FF2B5EF4-FFF2-40B4-BE49-F238E27FC236}">
                  <a16:creationId xmlns:a16="http://schemas.microsoft.com/office/drawing/2014/main" id="{52B89692-D434-4CF4-B3FB-8886212DF044}"/>
                </a:ext>
              </a:extLst>
            </p:cNvPr>
            <p:cNvCxnSpPr>
              <a:cxnSpLocks/>
              <a:stCxn id="55" idx="3"/>
              <a:endCxn id="17" idx="1"/>
            </p:cNvCxnSpPr>
            <p:nvPr/>
          </p:nvCxnSpPr>
          <p:spPr>
            <a:xfrm>
              <a:off x="2913493" y="5107896"/>
              <a:ext cx="791509" cy="521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 name="Groep 2">
            <a:extLst>
              <a:ext uri="{FF2B5EF4-FFF2-40B4-BE49-F238E27FC236}">
                <a16:creationId xmlns:a16="http://schemas.microsoft.com/office/drawing/2014/main" id="{49E2110B-E439-4DDA-AEE6-B935CB9375DA}"/>
              </a:ext>
            </a:extLst>
          </p:cNvPr>
          <p:cNvGrpSpPr/>
          <p:nvPr/>
        </p:nvGrpSpPr>
        <p:grpSpPr>
          <a:xfrm>
            <a:off x="3274930" y="84991"/>
            <a:ext cx="3234624" cy="5590899"/>
            <a:chOff x="3274930" y="84991"/>
            <a:chExt cx="3234624" cy="5590899"/>
          </a:xfrm>
        </p:grpSpPr>
        <p:sp>
          <p:nvSpPr>
            <p:cNvPr id="60" name="Tekstvak 59">
              <a:extLst>
                <a:ext uri="{FF2B5EF4-FFF2-40B4-BE49-F238E27FC236}">
                  <a16:creationId xmlns:a16="http://schemas.microsoft.com/office/drawing/2014/main" id="{287EE467-E092-4379-AAB8-7D827F7E9EBA}"/>
                </a:ext>
              </a:extLst>
            </p:cNvPr>
            <p:cNvSpPr txBox="1"/>
            <p:nvPr/>
          </p:nvSpPr>
          <p:spPr>
            <a:xfrm>
              <a:off x="4398954" y="84991"/>
              <a:ext cx="2110600" cy="2031325"/>
            </a:xfrm>
            <a:prstGeom prst="rect">
              <a:avLst/>
            </a:prstGeom>
            <a:solidFill>
              <a:schemeClr val="bg1">
                <a:lumMod val="85000"/>
              </a:schemeClr>
            </a:solidFill>
            <a:ln>
              <a:solidFill>
                <a:srgbClr val="002060"/>
              </a:solidFill>
            </a:ln>
          </p:spPr>
          <p:txBody>
            <a:bodyPr wrap="square" rtlCol="0">
              <a:spAutoFit/>
            </a:bodyPr>
            <a:lstStyle/>
            <a:p>
              <a:r>
                <a:rPr lang="nl-BE" dirty="0"/>
                <a:t>Brains en ambitie kunnen leren en (net)werken, ongeacht hun afkomst en woonplaats, eender wanneer, op maat</a:t>
              </a:r>
            </a:p>
          </p:txBody>
        </p:sp>
        <p:cxnSp>
          <p:nvCxnSpPr>
            <p:cNvPr id="62" name="Rechte verbindingslijn met pijl 61">
              <a:extLst>
                <a:ext uri="{FF2B5EF4-FFF2-40B4-BE49-F238E27FC236}">
                  <a16:creationId xmlns:a16="http://schemas.microsoft.com/office/drawing/2014/main" id="{D88AB3CF-3C46-421A-B06E-B39E8A016071}"/>
                </a:ext>
              </a:extLst>
            </p:cNvPr>
            <p:cNvCxnSpPr>
              <a:cxnSpLocks/>
              <a:stCxn id="57" idx="3"/>
              <a:endCxn id="60" idx="1"/>
            </p:cNvCxnSpPr>
            <p:nvPr/>
          </p:nvCxnSpPr>
          <p:spPr>
            <a:xfrm flipV="1">
              <a:off x="3983066" y="1100654"/>
              <a:ext cx="415888" cy="8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a:extLst>
                <a:ext uri="{FF2B5EF4-FFF2-40B4-BE49-F238E27FC236}">
                  <a16:creationId xmlns:a16="http://schemas.microsoft.com/office/drawing/2014/main" id="{DBD1ADAE-9E13-4CAB-9EBF-8CD137F6EB0F}"/>
                </a:ext>
              </a:extLst>
            </p:cNvPr>
            <p:cNvCxnSpPr>
              <a:cxnSpLocks/>
              <a:stCxn id="56" idx="3"/>
              <a:endCxn id="60" idx="1"/>
            </p:cNvCxnSpPr>
            <p:nvPr/>
          </p:nvCxnSpPr>
          <p:spPr>
            <a:xfrm flipV="1">
              <a:off x="3967020" y="1100654"/>
              <a:ext cx="431934" cy="11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echte verbindingslijn met pijl 128">
              <a:extLst>
                <a:ext uri="{FF2B5EF4-FFF2-40B4-BE49-F238E27FC236}">
                  <a16:creationId xmlns:a16="http://schemas.microsoft.com/office/drawing/2014/main" id="{C3D8FA28-7505-4FF0-A98F-71DB6B715A21}"/>
                </a:ext>
              </a:extLst>
            </p:cNvPr>
            <p:cNvCxnSpPr>
              <a:cxnSpLocks/>
              <a:stCxn id="4" idx="3"/>
              <a:endCxn id="60" idx="1"/>
            </p:cNvCxnSpPr>
            <p:nvPr/>
          </p:nvCxnSpPr>
          <p:spPr>
            <a:xfrm flipV="1">
              <a:off x="3982808" y="1100654"/>
              <a:ext cx="416146" cy="2423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85965308-7DB3-49F8-A863-7AD536A7740D}"/>
                </a:ext>
              </a:extLst>
            </p:cNvPr>
            <p:cNvCxnSpPr>
              <a:cxnSpLocks/>
              <a:stCxn id="64" idx="3"/>
              <a:endCxn id="60" idx="2"/>
            </p:cNvCxnSpPr>
            <p:nvPr/>
          </p:nvCxnSpPr>
          <p:spPr>
            <a:xfrm flipV="1">
              <a:off x="3274930" y="2116316"/>
              <a:ext cx="2179324" cy="355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0" name="Rechthoek 99">
            <a:extLst>
              <a:ext uri="{FF2B5EF4-FFF2-40B4-BE49-F238E27FC236}">
                <a16:creationId xmlns:a16="http://schemas.microsoft.com/office/drawing/2014/main" id="{B49E5AC7-C0CF-4783-BCC0-524357AF68BF}"/>
              </a:ext>
            </a:extLst>
          </p:cNvPr>
          <p:cNvSpPr/>
          <p:nvPr/>
        </p:nvSpPr>
        <p:spPr>
          <a:xfrm>
            <a:off x="986162" y="2906750"/>
            <a:ext cx="2918608" cy="369332"/>
          </a:xfrm>
          <a:prstGeom prst="rect">
            <a:avLst/>
          </a:prstGeom>
          <a:solidFill>
            <a:schemeClr val="bg1">
              <a:lumMod val="85000"/>
            </a:schemeClr>
          </a:solidFill>
          <a:ln>
            <a:noFill/>
          </a:ln>
        </p:spPr>
        <p:txBody>
          <a:bodyPr wrap="square">
            <a:spAutoFit/>
          </a:bodyPr>
          <a:lstStyle/>
          <a:p>
            <a:pPr algn="r"/>
            <a:r>
              <a:rPr lang="nl-BE" b="1" dirty="0"/>
              <a:t>Stimuleren hersenwerking</a:t>
            </a:r>
          </a:p>
        </p:txBody>
      </p:sp>
      <p:grpSp>
        <p:nvGrpSpPr>
          <p:cNvPr id="26" name="Groep 25">
            <a:extLst>
              <a:ext uri="{FF2B5EF4-FFF2-40B4-BE49-F238E27FC236}">
                <a16:creationId xmlns:a16="http://schemas.microsoft.com/office/drawing/2014/main" id="{80886528-F5B4-46EE-8DCE-BAFAAF1949F8}"/>
              </a:ext>
            </a:extLst>
          </p:cNvPr>
          <p:cNvGrpSpPr/>
          <p:nvPr/>
        </p:nvGrpSpPr>
        <p:grpSpPr>
          <a:xfrm>
            <a:off x="3904770" y="1369416"/>
            <a:ext cx="7104393" cy="2723665"/>
            <a:chOff x="3904770" y="1369416"/>
            <a:chExt cx="7104393" cy="2723665"/>
          </a:xfrm>
        </p:grpSpPr>
        <p:cxnSp>
          <p:nvCxnSpPr>
            <p:cNvPr id="16" name="Rechte verbindingslijn met pijl 15">
              <a:extLst>
                <a:ext uri="{FF2B5EF4-FFF2-40B4-BE49-F238E27FC236}">
                  <a16:creationId xmlns:a16="http://schemas.microsoft.com/office/drawing/2014/main" id="{3D601B83-F78E-431F-9C34-D45DAC2A246D}"/>
                </a:ext>
              </a:extLst>
            </p:cNvPr>
            <p:cNvCxnSpPr>
              <a:cxnSpLocks/>
              <a:stCxn id="56" idx="3"/>
              <a:endCxn id="70" idx="1"/>
            </p:cNvCxnSpPr>
            <p:nvPr/>
          </p:nvCxnSpPr>
          <p:spPr>
            <a:xfrm>
              <a:off x="3967020" y="2275568"/>
              <a:ext cx="5120521" cy="3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1400B769-008C-4ECD-9604-69C275ABD70F}"/>
                </a:ext>
              </a:extLst>
            </p:cNvPr>
            <p:cNvCxnSpPr>
              <a:cxnSpLocks/>
              <a:stCxn id="4" idx="3"/>
              <a:endCxn id="70" idx="1"/>
            </p:cNvCxnSpPr>
            <p:nvPr/>
          </p:nvCxnSpPr>
          <p:spPr>
            <a:xfrm flipV="1">
              <a:off x="3982808" y="2314293"/>
              <a:ext cx="5104733" cy="121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82179BD4-540E-4F7A-8BF6-8C8B645533F9}"/>
                </a:ext>
              </a:extLst>
            </p:cNvPr>
            <p:cNvCxnSpPr>
              <a:cxnSpLocks/>
              <a:stCxn id="9" idx="3"/>
              <a:endCxn id="70" idx="1"/>
            </p:cNvCxnSpPr>
            <p:nvPr/>
          </p:nvCxnSpPr>
          <p:spPr>
            <a:xfrm flipV="1">
              <a:off x="4019550" y="2314293"/>
              <a:ext cx="5067991" cy="177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CA9982B6-5E47-4821-863F-656750771907}"/>
                </a:ext>
              </a:extLst>
            </p:cNvPr>
            <p:cNvGrpSpPr/>
            <p:nvPr/>
          </p:nvGrpSpPr>
          <p:grpSpPr>
            <a:xfrm>
              <a:off x="9087541" y="1369416"/>
              <a:ext cx="1921622" cy="1406542"/>
              <a:chOff x="9087541" y="1369416"/>
              <a:chExt cx="1921622" cy="1406542"/>
            </a:xfrm>
          </p:grpSpPr>
          <p:sp>
            <p:nvSpPr>
              <p:cNvPr id="70" name="Tekstvak 69">
                <a:extLst>
                  <a:ext uri="{FF2B5EF4-FFF2-40B4-BE49-F238E27FC236}">
                    <a16:creationId xmlns:a16="http://schemas.microsoft.com/office/drawing/2014/main" id="{74E622D4-9068-4475-A0AD-3955A86348DA}"/>
                  </a:ext>
                </a:extLst>
              </p:cNvPr>
              <p:cNvSpPr txBox="1"/>
              <p:nvPr/>
            </p:nvSpPr>
            <p:spPr>
              <a:xfrm>
                <a:off x="9087541" y="1852628"/>
                <a:ext cx="1921622" cy="923330"/>
              </a:xfrm>
              <a:prstGeom prst="rect">
                <a:avLst/>
              </a:prstGeom>
              <a:solidFill>
                <a:srgbClr val="FFFF00"/>
              </a:solidFill>
              <a:ln>
                <a:solidFill>
                  <a:srgbClr val="0070C0"/>
                </a:solidFill>
              </a:ln>
            </p:spPr>
            <p:txBody>
              <a:bodyPr wrap="square" rtlCol="0">
                <a:spAutoFit/>
              </a:bodyPr>
              <a:lstStyle/>
              <a:p>
                <a:r>
                  <a:rPr lang="nl-BE" dirty="0"/>
                  <a:t>24/7 belanghebbenden </a:t>
                </a:r>
              </a:p>
              <a:p>
                <a:r>
                  <a:rPr lang="nl-BE" dirty="0"/>
                  <a:t>tevreden stellen</a:t>
                </a:r>
              </a:p>
            </p:txBody>
          </p:sp>
          <p:cxnSp>
            <p:nvCxnSpPr>
              <p:cNvPr id="212" name="Rechte verbindingslijn met pijl 211">
                <a:extLst>
                  <a:ext uri="{FF2B5EF4-FFF2-40B4-BE49-F238E27FC236}">
                    <a16:creationId xmlns:a16="http://schemas.microsoft.com/office/drawing/2014/main" id="{51DE091D-CE36-4639-B63C-3C6D4B036267}"/>
                  </a:ext>
                </a:extLst>
              </p:cNvPr>
              <p:cNvCxnSpPr>
                <a:stCxn id="204" idx="2"/>
                <a:endCxn id="70" idx="0"/>
              </p:cNvCxnSpPr>
              <p:nvPr/>
            </p:nvCxnSpPr>
            <p:spPr>
              <a:xfrm>
                <a:off x="9959877" y="1369416"/>
                <a:ext cx="88475" cy="483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01" name="Rechte verbindingslijn met pijl 100">
              <a:extLst>
                <a:ext uri="{FF2B5EF4-FFF2-40B4-BE49-F238E27FC236}">
                  <a16:creationId xmlns:a16="http://schemas.microsoft.com/office/drawing/2014/main" id="{6E03B1E5-5B6E-480A-A129-3B311FD796BC}"/>
                </a:ext>
              </a:extLst>
            </p:cNvPr>
            <p:cNvCxnSpPr>
              <a:stCxn id="100" idx="3"/>
              <a:endCxn id="70" idx="1"/>
            </p:cNvCxnSpPr>
            <p:nvPr/>
          </p:nvCxnSpPr>
          <p:spPr>
            <a:xfrm flipV="1">
              <a:off x="3904770" y="2314293"/>
              <a:ext cx="5182771" cy="777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7292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4B91E-BDE6-4533-A311-7CB6295398D4}"/>
              </a:ext>
            </a:extLst>
          </p:cNvPr>
          <p:cNvSpPr>
            <a:spLocks noGrp="1"/>
          </p:cNvSpPr>
          <p:nvPr>
            <p:ph type="title"/>
          </p:nvPr>
        </p:nvSpPr>
        <p:spPr>
          <a:xfrm>
            <a:off x="0" y="-196553"/>
            <a:ext cx="3054266" cy="915403"/>
          </a:xfrm>
        </p:spPr>
        <p:txBody>
          <a:bodyPr>
            <a:normAutofit/>
          </a:bodyPr>
          <a:lstStyle/>
          <a:p>
            <a:r>
              <a:rPr lang="nl-BE" sz="2400" dirty="0"/>
              <a:t>Globalisering: negatief</a:t>
            </a:r>
          </a:p>
        </p:txBody>
      </p:sp>
      <p:sp>
        <p:nvSpPr>
          <p:cNvPr id="7" name="Tekstvak 6">
            <a:extLst>
              <a:ext uri="{FF2B5EF4-FFF2-40B4-BE49-F238E27FC236}">
                <a16:creationId xmlns:a16="http://schemas.microsoft.com/office/drawing/2014/main" id="{6B837427-A602-43F7-82F4-1FE003EF78CA}"/>
              </a:ext>
            </a:extLst>
          </p:cNvPr>
          <p:cNvSpPr txBox="1"/>
          <p:nvPr/>
        </p:nvSpPr>
        <p:spPr>
          <a:xfrm>
            <a:off x="27234" y="3938328"/>
            <a:ext cx="2512585" cy="2862322"/>
          </a:xfrm>
          <a:prstGeom prst="rect">
            <a:avLst/>
          </a:prstGeom>
          <a:solidFill>
            <a:srgbClr val="FFFF00"/>
          </a:solidFill>
        </p:spPr>
        <p:txBody>
          <a:bodyPr wrap="square" rtlCol="0">
            <a:spAutoFit/>
          </a:bodyPr>
          <a:lstStyle/>
          <a:p>
            <a:pPr algn="ctr"/>
            <a:r>
              <a:rPr lang="nl-BE" b="1" dirty="0"/>
              <a:t>Opkomst </a:t>
            </a:r>
            <a:r>
              <a:rPr lang="nl-BE" b="1" dirty="0" err="1"/>
              <a:t>emerging</a:t>
            </a:r>
            <a:r>
              <a:rPr lang="nl-BE" b="1" dirty="0"/>
              <a:t> </a:t>
            </a:r>
            <a:r>
              <a:rPr lang="nl-BE" b="1" dirty="0" err="1"/>
              <a:t>markets</a:t>
            </a:r>
            <a:r>
              <a:rPr lang="nl-BE" b="1" dirty="0"/>
              <a:t>, in bijzonder China en India (grote thuismarkt, export gedreven, </a:t>
            </a:r>
            <a:r>
              <a:rPr lang="nl-BE" b="1" dirty="0" err="1"/>
              <a:t>back-office</a:t>
            </a:r>
            <a:r>
              <a:rPr lang="nl-BE" b="1" dirty="0"/>
              <a:t> en fabriek van de wereld), met toenemende deelname aan onderwijs met focus op “harde“ wetenschappen</a:t>
            </a:r>
          </a:p>
        </p:txBody>
      </p:sp>
      <p:sp>
        <p:nvSpPr>
          <p:cNvPr id="61" name="Tekstvak 60">
            <a:extLst>
              <a:ext uri="{FF2B5EF4-FFF2-40B4-BE49-F238E27FC236}">
                <a16:creationId xmlns:a16="http://schemas.microsoft.com/office/drawing/2014/main" id="{6484B15D-1566-4B8F-B101-4FE20F1E9480}"/>
              </a:ext>
            </a:extLst>
          </p:cNvPr>
          <p:cNvSpPr txBox="1"/>
          <p:nvPr/>
        </p:nvSpPr>
        <p:spPr>
          <a:xfrm>
            <a:off x="61310" y="963194"/>
            <a:ext cx="1885644" cy="369332"/>
          </a:xfrm>
          <a:prstGeom prst="rect">
            <a:avLst/>
          </a:prstGeom>
          <a:solidFill>
            <a:srgbClr val="FFFF00"/>
          </a:solidFill>
          <a:ln>
            <a:noFill/>
          </a:ln>
        </p:spPr>
        <p:txBody>
          <a:bodyPr wrap="none" rtlCol="0">
            <a:spAutoFit/>
          </a:bodyPr>
          <a:lstStyle/>
          <a:p>
            <a:r>
              <a:rPr lang="nl-BE" b="1" dirty="0"/>
              <a:t>“Age of </a:t>
            </a:r>
            <a:r>
              <a:rPr lang="nl-BE" b="1" dirty="0" err="1"/>
              <a:t>austerity</a:t>
            </a:r>
            <a:r>
              <a:rPr lang="nl-BE" b="1" dirty="0"/>
              <a:t>”</a:t>
            </a:r>
          </a:p>
        </p:txBody>
      </p:sp>
      <p:grpSp>
        <p:nvGrpSpPr>
          <p:cNvPr id="65" name="Groep 64">
            <a:extLst>
              <a:ext uri="{FF2B5EF4-FFF2-40B4-BE49-F238E27FC236}">
                <a16:creationId xmlns:a16="http://schemas.microsoft.com/office/drawing/2014/main" id="{4DCEA4D5-A8D1-425F-BEBB-8ABA341313D6}"/>
              </a:ext>
            </a:extLst>
          </p:cNvPr>
          <p:cNvGrpSpPr/>
          <p:nvPr/>
        </p:nvGrpSpPr>
        <p:grpSpPr>
          <a:xfrm>
            <a:off x="2539819" y="474304"/>
            <a:ext cx="8449622" cy="6305280"/>
            <a:chOff x="2539819" y="474304"/>
            <a:chExt cx="8449622" cy="6305280"/>
          </a:xfrm>
        </p:grpSpPr>
        <p:cxnSp>
          <p:nvCxnSpPr>
            <p:cNvPr id="40" name="Rechte verbindingslijn met pijl 39">
              <a:extLst>
                <a:ext uri="{FF2B5EF4-FFF2-40B4-BE49-F238E27FC236}">
                  <a16:creationId xmlns:a16="http://schemas.microsoft.com/office/drawing/2014/main" id="{E3C221BB-3CC6-47D4-83B7-11A3DDF0A217}"/>
                </a:ext>
              </a:extLst>
            </p:cNvPr>
            <p:cNvCxnSpPr>
              <a:cxnSpLocks/>
              <a:stCxn id="14" idx="3"/>
              <a:endCxn id="43" idx="1"/>
            </p:cNvCxnSpPr>
            <p:nvPr/>
          </p:nvCxnSpPr>
          <p:spPr>
            <a:xfrm flipV="1">
              <a:off x="3990803" y="3136128"/>
              <a:ext cx="4375558" cy="165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 name="Groep 50">
              <a:extLst>
                <a:ext uri="{FF2B5EF4-FFF2-40B4-BE49-F238E27FC236}">
                  <a16:creationId xmlns:a16="http://schemas.microsoft.com/office/drawing/2014/main" id="{155F8B0C-3A3B-4F99-8A2D-2B58341B3525}"/>
                </a:ext>
              </a:extLst>
            </p:cNvPr>
            <p:cNvGrpSpPr/>
            <p:nvPr/>
          </p:nvGrpSpPr>
          <p:grpSpPr>
            <a:xfrm>
              <a:off x="2539819" y="474304"/>
              <a:ext cx="8449622" cy="6305280"/>
              <a:chOff x="2539819" y="474304"/>
              <a:chExt cx="8449622" cy="6305280"/>
            </a:xfrm>
          </p:grpSpPr>
          <p:cxnSp>
            <p:nvCxnSpPr>
              <p:cNvPr id="58" name="Rechte verbindingslijn met pijl 57">
                <a:extLst>
                  <a:ext uri="{FF2B5EF4-FFF2-40B4-BE49-F238E27FC236}">
                    <a16:creationId xmlns:a16="http://schemas.microsoft.com/office/drawing/2014/main" id="{E0D9E0B2-B336-4D03-A199-7BF8C1CF2065}"/>
                  </a:ext>
                </a:extLst>
              </p:cNvPr>
              <p:cNvCxnSpPr>
                <a:cxnSpLocks/>
                <a:stCxn id="43" idx="0"/>
                <a:endCxn id="59" idx="1"/>
              </p:cNvCxnSpPr>
              <p:nvPr/>
            </p:nvCxnSpPr>
            <p:spPr>
              <a:xfrm flipV="1">
                <a:off x="9551150" y="474304"/>
                <a:ext cx="1438291" cy="1784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id="{15AEB199-8C69-47AF-A5A8-E704E9D67239}"/>
                  </a:ext>
                </a:extLst>
              </p:cNvPr>
              <p:cNvGrpSpPr/>
              <p:nvPr/>
            </p:nvGrpSpPr>
            <p:grpSpPr>
              <a:xfrm>
                <a:off x="2539819" y="2258965"/>
                <a:ext cx="8196119" cy="4520619"/>
                <a:chOff x="2539819" y="2258965"/>
                <a:chExt cx="8196119" cy="4520619"/>
              </a:xfrm>
            </p:grpSpPr>
            <p:sp>
              <p:nvSpPr>
                <p:cNvPr id="43" name="Rechthoek 42">
                  <a:extLst>
                    <a:ext uri="{FF2B5EF4-FFF2-40B4-BE49-F238E27FC236}">
                      <a16:creationId xmlns:a16="http://schemas.microsoft.com/office/drawing/2014/main" id="{67B6C9AA-429E-4DFF-9BD3-2F76CFA3FB1F}"/>
                    </a:ext>
                  </a:extLst>
                </p:cNvPr>
                <p:cNvSpPr/>
                <p:nvPr/>
              </p:nvSpPr>
              <p:spPr>
                <a:xfrm>
                  <a:off x="8366361" y="2258965"/>
                  <a:ext cx="2369577" cy="1754326"/>
                </a:xfrm>
                <a:prstGeom prst="rect">
                  <a:avLst/>
                </a:prstGeom>
                <a:solidFill>
                  <a:srgbClr val="FFFF00"/>
                </a:solidFill>
                <a:ln>
                  <a:solidFill>
                    <a:srgbClr val="0070C0"/>
                  </a:solidFill>
                </a:ln>
              </p:spPr>
              <p:txBody>
                <a:bodyPr wrap="square">
                  <a:spAutoFit/>
                </a:bodyPr>
                <a:lstStyle/>
                <a:p>
                  <a:r>
                    <a:rPr lang="nl-BE" dirty="0"/>
                    <a:t>Mega steden, creatieve clusters en/ of productieclusters met een “low </a:t>
                  </a:r>
                  <a:r>
                    <a:rPr lang="nl-BE" dirty="0" err="1"/>
                    <a:t>skilled</a:t>
                  </a:r>
                  <a:r>
                    <a:rPr lang="nl-BE" dirty="0"/>
                    <a:t>, low </a:t>
                  </a:r>
                  <a:r>
                    <a:rPr lang="nl-BE" dirty="0" err="1"/>
                    <a:t>motivation</a:t>
                  </a:r>
                  <a:r>
                    <a:rPr lang="nl-BE" dirty="0"/>
                    <a:t>” regionale onderklasse</a:t>
                  </a:r>
                </a:p>
              </p:txBody>
            </p:sp>
            <p:grpSp>
              <p:nvGrpSpPr>
                <p:cNvPr id="47" name="Groep 46">
                  <a:extLst>
                    <a:ext uri="{FF2B5EF4-FFF2-40B4-BE49-F238E27FC236}">
                      <a16:creationId xmlns:a16="http://schemas.microsoft.com/office/drawing/2014/main" id="{83FDA04E-0C79-4D1E-87D3-966D58830613}"/>
                    </a:ext>
                  </a:extLst>
                </p:cNvPr>
                <p:cNvGrpSpPr/>
                <p:nvPr/>
              </p:nvGrpSpPr>
              <p:grpSpPr>
                <a:xfrm>
                  <a:off x="2539819" y="2701115"/>
                  <a:ext cx="4288915" cy="4078469"/>
                  <a:chOff x="2539819" y="2701115"/>
                  <a:chExt cx="4288915" cy="4078469"/>
                </a:xfrm>
              </p:grpSpPr>
              <p:grpSp>
                <p:nvGrpSpPr>
                  <p:cNvPr id="46" name="Groep 45">
                    <a:extLst>
                      <a:ext uri="{FF2B5EF4-FFF2-40B4-BE49-F238E27FC236}">
                        <a16:creationId xmlns:a16="http://schemas.microsoft.com/office/drawing/2014/main" id="{18674E67-75C7-441B-A5D2-D8B2F6E765FA}"/>
                      </a:ext>
                    </a:extLst>
                  </p:cNvPr>
                  <p:cNvGrpSpPr/>
                  <p:nvPr/>
                </p:nvGrpSpPr>
                <p:grpSpPr>
                  <a:xfrm>
                    <a:off x="2539819" y="2701115"/>
                    <a:ext cx="4288915" cy="4078469"/>
                    <a:chOff x="2539819" y="2701115"/>
                    <a:chExt cx="4288915" cy="4078469"/>
                  </a:xfrm>
                </p:grpSpPr>
                <p:cxnSp>
                  <p:nvCxnSpPr>
                    <p:cNvPr id="11" name="Rechte verbindingslijn met pijl 10">
                      <a:extLst>
                        <a:ext uri="{FF2B5EF4-FFF2-40B4-BE49-F238E27FC236}">
                          <a16:creationId xmlns:a16="http://schemas.microsoft.com/office/drawing/2014/main" id="{33439221-5AF7-44E9-9AAA-ED67CC8FB176}"/>
                        </a:ext>
                      </a:extLst>
                    </p:cNvPr>
                    <p:cNvCxnSpPr>
                      <a:cxnSpLocks/>
                      <a:stCxn id="7" idx="3"/>
                      <a:endCxn id="14" idx="1"/>
                    </p:cNvCxnSpPr>
                    <p:nvPr/>
                  </p:nvCxnSpPr>
                  <p:spPr>
                    <a:xfrm flipV="1">
                      <a:off x="2539819" y="3301280"/>
                      <a:ext cx="108993" cy="2068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hoek 13">
                      <a:extLst>
                        <a:ext uri="{FF2B5EF4-FFF2-40B4-BE49-F238E27FC236}">
                          <a16:creationId xmlns:a16="http://schemas.microsoft.com/office/drawing/2014/main" id="{0DDED6E9-9CE3-4CD1-AF10-03D4EB2CC0B6}"/>
                        </a:ext>
                      </a:extLst>
                    </p:cNvPr>
                    <p:cNvSpPr/>
                    <p:nvPr/>
                  </p:nvSpPr>
                  <p:spPr>
                    <a:xfrm>
                      <a:off x="2648812" y="2701115"/>
                      <a:ext cx="1341991" cy="1200329"/>
                    </a:xfrm>
                    <a:prstGeom prst="rect">
                      <a:avLst/>
                    </a:prstGeom>
                    <a:solidFill>
                      <a:srgbClr val="FFFF00"/>
                    </a:solidFill>
                    <a:ln>
                      <a:solidFill>
                        <a:schemeClr val="accent1"/>
                      </a:solidFill>
                    </a:ln>
                  </p:spPr>
                  <p:txBody>
                    <a:bodyPr wrap="square">
                      <a:spAutoFit/>
                    </a:bodyPr>
                    <a:lstStyle/>
                    <a:p>
                      <a:pPr algn="ctr"/>
                      <a:r>
                        <a:rPr lang="nl-BE" dirty="0" err="1"/>
                        <a:t>Wereld-wijde</a:t>
                      </a:r>
                      <a:r>
                        <a:rPr lang="nl-BE" dirty="0"/>
                        <a:t> talenten pools</a:t>
                      </a:r>
                    </a:p>
                  </p:txBody>
                </p:sp>
                <p:cxnSp>
                  <p:nvCxnSpPr>
                    <p:cNvPr id="8" name="Rechte verbindingslijn met pijl 7">
                      <a:extLst>
                        <a:ext uri="{FF2B5EF4-FFF2-40B4-BE49-F238E27FC236}">
                          <a16:creationId xmlns:a16="http://schemas.microsoft.com/office/drawing/2014/main" id="{F17DAD77-75C9-4659-B1E2-514205BCE1B0}"/>
                        </a:ext>
                      </a:extLst>
                    </p:cNvPr>
                    <p:cNvCxnSpPr>
                      <a:cxnSpLocks/>
                      <a:stCxn id="9" idx="2"/>
                      <a:endCxn id="10" idx="0"/>
                    </p:cNvCxnSpPr>
                    <p:nvPr/>
                  </p:nvCxnSpPr>
                  <p:spPr>
                    <a:xfrm>
                      <a:off x="5339665" y="4455442"/>
                      <a:ext cx="828755" cy="846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837B05A9-28C6-40A8-B400-FBF105E058AD}"/>
                        </a:ext>
                      </a:extLst>
                    </p:cNvPr>
                    <p:cNvSpPr txBox="1"/>
                    <p:nvPr/>
                  </p:nvSpPr>
                  <p:spPr>
                    <a:xfrm>
                      <a:off x="4227589" y="3532112"/>
                      <a:ext cx="2224152" cy="923330"/>
                    </a:xfrm>
                    <a:prstGeom prst="rect">
                      <a:avLst/>
                    </a:prstGeom>
                    <a:solidFill>
                      <a:srgbClr val="FFFF00"/>
                    </a:solidFill>
                    <a:ln>
                      <a:solidFill>
                        <a:schemeClr val="accent1"/>
                      </a:solidFill>
                    </a:ln>
                  </p:spPr>
                  <p:txBody>
                    <a:bodyPr wrap="square" rtlCol="0">
                      <a:spAutoFit/>
                    </a:bodyPr>
                    <a:lstStyle/>
                    <a:p>
                      <a:r>
                        <a:rPr lang="nl-BE" dirty="0"/>
                        <a:t>Hogere wereldwijde concurrentie</a:t>
                      </a:r>
                    </a:p>
                    <a:p>
                      <a:r>
                        <a:rPr lang="nl-BE" dirty="0"/>
                        <a:t>en resulterende  druk</a:t>
                      </a:r>
                    </a:p>
                  </p:txBody>
                </p:sp>
                <p:sp>
                  <p:nvSpPr>
                    <p:cNvPr id="10" name="Tekstvak 9">
                      <a:extLst>
                        <a:ext uri="{FF2B5EF4-FFF2-40B4-BE49-F238E27FC236}">
                          <a16:creationId xmlns:a16="http://schemas.microsoft.com/office/drawing/2014/main" id="{0060AE5C-24FE-4BE9-9A9D-F13350F6C1B5}"/>
                        </a:ext>
                      </a:extLst>
                    </p:cNvPr>
                    <p:cNvSpPr txBox="1"/>
                    <p:nvPr/>
                  </p:nvSpPr>
                  <p:spPr>
                    <a:xfrm>
                      <a:off x="5508105" y="5302256"/>
                      <a:ext cx="1320629" cy="1477328"/>
                    </a:xfrm>
                    <a:prstGeom prst="rect">
                      <a:avLst/>
                    </a:prstGeom>
                    <a:solidFill>
                      <a:srgbClr val="FFFF00"/>
                    </a:solidFill>
                    <a:ln>
                      <a:solidFill>
                        <a:srgbClr val="0070C0"/>
                      </a:solidFill>
                    </a:ln>
                  </p:spPr>
                  <p:txBody>
                    <a:bodyPr wrap="square" rtlCol="0">
                      <a:spAutoFit/>
                    </a:bodyPr>
                    <a:lstStyle/>
                    <a:p>
                      <a:r>
                        <a:rPr lang="nl-BE" dirty="0"/>
                        <a:t>24/7 </a:t>
                      </a:r>
                      <a:r>
                        <a:rPr lang="nl-BE" dirty="0" err="1"/>
                        <a:t>belang-hebbenden</a:t>
                      </a:r>
                      <a:r>
                        <a:rPr lang="nl-BE" dirty="0"/>
                        <a:t> </a:t>
                      </a:r>
                    </a:p>
                    <a:p>
                      <a:r>
                        <a:rPr lang="nl-BE" dirty="0"/>
                        <a:t>tevreden stellen</a:t>
                      </a:r>
                    </a:p>
                  </p:txBody>
                </p:sp>
                <p:cxnSp>
                  <p:nvCxnSpPr>
                    <p:cNvPr id="13" name="Rechte verbindingslijn met pijl 12">
                      <a:extLst>
                        <a:ext uri="{FF2B5EF4-FFF2-40B4-BE49-F238E27FC236}">
                          <a16:creationId xmlns:a16="http://schemas.microsoft.com/office/drawing/2014/main" id="{D30781FB-3636-44F8-B74C-55305BFB25C6}"/>
                        </a:ext>
                      </a:extLst>
                    </p:cNvPr>
                    <p:cNvCxnSpPr>
                      <a:cxnSpLocks/>
                      <a:stCxn id="14" idx="3"/>
                      <a:endCxn id="9" idx="1"/>
                    </p:cNvCxnSpPr>
                    <p:nvPr/>
                  </p:nvCxnSpPr>
                  <p:spPr>
                    <a:xfrm>
                      <a:off x="3990803" y="3301280"/>
                      <a:ext cx="236786" cy="69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BA4ADCC9-80F5-4176-8BFB-C3FC9AA2B9F1}"/>
                        </a:ext>
                      </a:extLst>
                    </p:cNvPr>
                    <p:cNvSpPr txBox="1"/>
                    <p:nvPr/>
                  </p:nvSpPr>
                  <p:spPr>
                    <a:xfrm>
                      <a:off x="2869642" y="5484267"/>
                      <a:ext cx="958210" cy="923330"/>
                    </a:xfrm>
                    <a:prstGeom prst="rect">
                      <a:avLst/>
                    </a:prstGeom>
                    <a:solidFill>
                      <a:srgbClr val="FFFF00"/>
                    </a:solidFill>
                    <a:ln>
                      <a:solidFill>
                        <a:schemeClr val="accent1"/>
                      </a:solidFill>
                    </a:ln>
                  </p:spPr>
                  <p:txBody>
                    <a:bodyPr wrap="square" rtlCol="0">
                      <a:spAutoFit/>
                    </a:bodyPr>
                    <a:lstStyle/>
                    <a:p>
                      <a:r>
                        <a:rPr lang="nl-BE" dirty="0" err="1"/>
                        <a:t>Wereld-wijde</a:t>
                      </a:r>
                      <a:r>
                        <a:rPr lang="nl-BE" dirty="0"/>
                        <a:t> klanten</a:t>
                      </a:r>
                    </a:p>
                  </p:txBody>
                </p:sp>
                <p:cxnSp>
                  <p:nvCxnSpPr>
                    <p:cNvPr id="30" name="Rechte verbindingslijn met pijl 29">
                      <a:extLst>
                        <a:ext uri="{FF2B5EF4-FFF2-40B4-BE49-F238E27FC236}">
                          <a16:creationId xmlns:a16="http://schemas.microsoft.com/office/drawing/2014/main" id="{6B0D9B17-BA58-4A42-9E0F-005B69C8843D}"/>
                        </a:ext>
                      </a:extLst>
                    </p:cNvPr>
                    <p:cNvCxnSpPr>
                      <a:cxnSpLocks/>
                      <a:stCxn id="16" idx="3"/>
                      <a:endCxn id="10" idx="1"/>
                    </p:cNvCxnSpPr>
                    <p:nvPr/>
                  </p:nvCxnSpPr>
                  <p:spPr>
                    <a:xfrm>
                      <a:off x="3827852" y="5945932"/>
                      <a:ext cx="1680253" cy="94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2" name="Rechte verbindingslijn met pijl 31">
                    <a:extLst>
                      <a:ext uri="{FF2B5EF4-FFF2-40B4-BE49-F238E27FC236}">
                        <a16:creationId xmlns:a16="http://schemas.microsoft.com/office/drawing/2014/main" id="{F832DFEF-5CDB-4527-8075-6F35F4F04024}"/>
                      </a:ext>
                    </a:extLst>
                  </p:cNvPr>
                  <p:cNvCxnSpPr>
                    <a:cxnSpLocks/>
                    <a:stCxn id="7" idx="3"/>
                    <a:endCxn id="16" idx="1"/>
                  </p:cNvCxnSpPr>
                  <p:nvPr/>
                </p:nvCxnSpPr>
                <p:spPr>
                  <a:xfrm>
                    <a:off x="2539819" y="5369489"/>
                    <a:ext cx="329823" cy="576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4" name="Rechte verbindingslijn met pijl 73">
                  <a:extLst>
                    <a:ext uri="{FF2B5EF4-FFF2-40B4-BE49-F238E27FC236}">
                      <a16:creationId xmlns:a16="http://schemas.microsoft.com/office/drawing/2014/main" id="{6CC3547F-0009-4667-8053-8BEC050F48D8}"/>
                    </a:ext>
                  </a:extLst>
                </p:cNvPr>
                <p:cNvCxnSpPr>
                  <a:cxnSpLocks/>
                  <a:stCxn id="9" idx="0"/>
                  <a:endCxn id="43" idx="1"/>
                </p:cNvCxnSpPr>
                <p:nvPr/>
              </p:nvCxnSpPr>
              <p:spPr>
                <a:xfrm flipV="1">
                  <a:off x="5339665" y="3136128"/>
                  <a:ext cx="3026696" cy="39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60" name="Groep 59">
            <a:extLst>
              <a:ext uri="{FF2B5EF4-FFF2-40B4-BE49-F238E27FC236}">
                <a16:creationId xmlns:a16="http://schemas.microsoft.com/office/drawing/2014/main" id="{D709711B-EC5E-473B-9050-8D7008554AF8}"/>
              </a:ext>
            </a:extLst>
          </p:cNvPr>
          <p:cNvGrpSpPr/>
          <p:nvPr/>
        </p:nvGrpSpPr>
        <p:grpSpPr>
          <a:xfrm>
            <a:off x="204" y="2132481"/>
            <a:ext cx="2648608" cy="1754326"/>
            <a:chOff x="204" y="2132481"/>
            <a:chExt cx="2648608" cy="1754326"/>
          </a:xfrm>
        </p:grpSpPr>
        <p:cxnSp>
          <p:nvCxnSpPr>
            <p:cNvPr id="49" name="Rechte verbindingslijn met pijl 48">
              <a:extLst>
                <a:ext uri="{FF2B5EF4-FFF2-40B4-BE49-F238E27FC236}">
                  <a16:creationId xmlns:a16="http://schemas.microsoft.com/office/drawing/2014/main" id="{0B7708E4-9BCD-43E7-8117-D16D73684A5F}"/>
                </a:ext>
              </a:extLst>
            </p:cNvPr>
            <p:cNvCxnSpPr>
              <a:cxnSpLocks/>
              <a:stCxn id="79" idx="3"/>
              <a:endCxn id="14" idx="1"/>
            </p:cNvCxnSpPr>
            <p:nvPr/>
          </p:nvCxnSpPr>
          <p:spPr>
            <a:xfrm>
              <a:off x="2303033" y="3009644"/>
              <a:ext cx="345779" cy="29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kstvak 78">
              <a:extLst>
                <a:ext uri="{FF2B5EF4-FFF2-40B4-BE49-F238E27FC236}">
                  <a16:creationId xmlns:a16="http://schemas.microsoft.com/office/drawing/2014/main" id="{00DD3C26-52ED-4E77-9B4F-5887DFA86672}"/>
                </a:ext>
              </a:extLst>
            </p:cNvPr>
            <p:cNvSpPr txBox="1"/>
            <p:nvPr/>
          </p:nvSpPr>
          <p:spPr>
            <a:xfrm>
              <a:off x="204" y="2132481"/>
              <a:ext cx="2302829" cy="1754326"/>
            </a:xfrm>
            <a:prstGeom prst="rect">
              <a:avLst/>
            </a:prstGeom>
            <a:solidFill>
              <a:schemeClr val="bg1">
                <a:lumMod val="75000"/>
              </a:schemeClr>
            </a:solidFill>
            <a:ln>
              <a:solidFill>
                <a:srgbClr val="002060"/>
              </a:solidFill>
            </a:ln>
          </p:spPr>
          <p:txBody>
            <a:bodyPr wrap="square" rtlCol="0">
              <a:spAutoFit/>
            </a:bodyPr>
            <a:lstStyle/>
            <a:p>
              <a:r>
                <a:rPr lang="nl-BE" dirty="0"/>
                <a:t>Brains en ambitie kunnen leren en netwerken, ongeacht hun afkomst en woonplaats, eender wanneer, op maat </a:t>
              </a:r>
            </a:p>
          </p:txBody>
        </p:sp>
      </p:grpSp>
      <p:sp>
        <p:nvSpPr>
          <p:cNvPr id="85" name="Rechthoek 84">
            <a:extLst>
              <a:ext uri="{FF2B5EF4-FFF2-40B4-BE49-F238E27FC236}">
                <a16:creationId xmlns:a16="http://schemas.microsoft.com/office/drawing/2014/main" id="{322C65D1-25F1-456F-B166-09E99E0535D0}"/>
              </a:ext>
            </a:extLst>
          </p:cNvPr>
          <p:cNvSpPr/>
          <p:nvPr/>
        </p:nvSpPr>
        <p:spPr>
          <a:xfrm>
            <a:off x="51431" y="543513"/>
            <a:ext cx="2544030" cy="369332"/>
          </a:xfrm>
          <a:prstGeom prst="rect">
            <a:avLst/>
          </a:prstGeom>
          <a:solidFill>
            <a:srgbClr val="FFFF00"/>
          </a:solidFill>
          <a:ln>
            <a:solidFill>
              <a:schemeClr val="accent1"/>
            </a:solidFill>
          </a:ln>
        </p:spPr>
        <p:txBody>
          <a:bodyPr wrap="none">
            <a:spAutoFit/>
          </a:bodyPr>
          <a:lstStyle/>
          <a:p>
            <a:r>
              <a:rPr lang="nl-BE" b="1" dirty="0"/>
              <a:t>Global </a:t>
            </a:r>
            <a:r>
              <a:rPr lang="nl-BE" b="1" dirty="0" err="1"/>
              <a:t>bubbles</a:t>
            </a:r>
            <a:r>
              <a:rPr lang="nl-BE" b="1" dirty="0"/>
              <a:t> + crashes</a:t>
            </a:r>
          </a:p>
        </p:txBody>
      </p:sp>
      <p:grpSp>
        <p:nvGrpSpPr>
          <p:cNvPr id="27" name="Groep 26">
            <a:extLst>
              <a:ext uri="{FF2B5EF4-FFF2-40B4-BE49-F238E27FC236}">
                <a16:creationId xmlns:a16="http://schemas.microsoft.com/office/drawing/2014/main" id="{DA6F1A3D-1AD6-4267-98D1-ADAF81E6D6CD}"/>
              </a:ext>
            </a:extLst>
          </p:cNvPr>
          <p:cNvGrpSpPr/>
          <p:nvPr/>
        </p:nvGrpSpPr>
        <p:grpSpPr>
          <a:xfrm>
            <a:off x="1946954" y="474304"/>
            <a:ext cx="9042487" cy="673556"/>
            <a:chOff x="1946954" y="474304"/>
            <a:chExt cx="9042487" cy="673556"/>
          </a:xfrm>
        </p:grpSpPr>
        <p:cxnSp>
          <p:nvCxnSpPr>
            <p:cNvPr id="63" name="Rechte verbindingslijn met pijl 62">
              <a:extLst>
                <a:ext uri="{FF2B5EF4-FFF2-40B4-BE49-F238E27FC236}">
                  <a16:creationId xmlns:a16="http://schemas.microsoft.com/office/drawing/2014/main" id="{68610F9C-319A-4F3C-B42C-1C339EBA72FC}"/>
                </a:ext>
              </a:extLst>
            </p:cNvPr>
            <p:cNvCxnSpPr>
              <a:cxnSpLocks/>
              <a:stCxn id="61" idx="3"/>
              <a:endCxn id="83" idx="1"/>
            </p:cNvCxnSpPr>
            <p:nvPr/>
          </p:nvCxnSpPr>
          <p:spPr>
            <a:xfrm flipV="1">
              <a:off x="1946954" y="922596"/>
              <a:ext cx="5639302" cy="225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kstvak 82">
              <a:extLst>
                <a:ext uri="{FF2B5EF4-FFF2-40B4-BE49-F238E27FC236}">
                  <a16:creationId xmlns:a16="http://schemas.microsoft.com/office/drawing/2014/main" id="{8F409510-67B8-40A6-9847-91CA50E17913}"/>
                </a:ext>
              </a:extLst>
            </p:cNvPr>
            <p:cNvSpPr txBox="1"/>
            <p:nvPr/>
          </p:nvSpPr>
          <p:spPr>
            <a:xfrm>
              <a:off x="7586256" y="737930"/>
              <a:ext cx="2435752" cy="369332"/>
            </a:xfrm>
            <a:prstGeom prst="rect">
              <a:avLst/>
            </a:prstGeom>
            <a:solidFill>
              <a:srgbClr val="FFFF00"/>
            </a:solidFill>
            <a:ln>
              <a:solidFill>
                <a:srgbClr val="002060"/>
              </a:solidFill>
            </a:ln>
          </p:spPr>
          <p:txBody>
            <a:bodyPr wrap="square" rtlCol="0">
              <a:spAutoFit/>
            </a:bodyPr>
            <a:lstStyle/>
            <a:p>
              <a:r>
                <a:rPr lang="nl-BE" dirty="0"/>
                <a:t>Afbouw (op)vangnetten</a:t>
              </a:r>
            </a:p>
          </p:txBody>
        </p:sp>
        <p:cxnSp>
          <p:nvCxnSpPr>
            <p:cNvPr id="91" name="Rechte verbindingslijn met pijl 90">
              <a:extLst>
                <a:ext uri="{FF2B5EF4-FFF2-40B4-BE49-F238E27FC236}">
                  <a16:creationId xmlns:a16="http://schemas.microsoft.com/office/drawing/2014/main" id="{97367938-92E8-4FE2-A351-870CB7C97E2E}"/>
                </a:ext>
              </a:extLst>
            </p:cNvPr>
            <p:cNvCxnSpPr>
              <a:cxnSpLocks/>
              <a:stCxn id="83" idx="3"/>
              <a:endCxn id="59" idx="1"/>
            </p:cNvCxnSpPr>
            <p:nvPr/>
          </p:nvCxnSpPr>
          <p:spPr>
            <a:xfrm flipV="1">
              <a:off x="10022008" y="474304"/>
              <a:ext cx="967433" cy="448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ep 63">
            <a:extLst>
              <a:ext uri="{FF2B5EF4-FFF2-40B4-BE49-F238E27FC236}">
                <a16:creationId xmlns:a16="http://schemas.microsoft.com/office/drawing/2014/main" id="{E6299866-CC30-4428-AE37-4E7FDF7413F9}"/>
              </a:ext>
            </a:extLst>
          </p:cNvPr>
          <p:cNvGrpSpPr/>
          <p:nvPr/>
        </p:nvGrpSpPr>
        <p:grpSpPr>
          <a:xfrm>
            <a:off x="10808195" y="658970"/>
            <a:ext cx="1398225" cy="3163303"/>
            <a:chOff x="10808195" y="658970"/>
            <a:chExt cx="1398225" cy="3163303"/>
          </a:xfrm>
        </p:grpSpPr>
        <p:sp>
          <p:nvSpPr>
            <p:cNvPr id="98" name="Tekstvak 97">
              <a:extLst>
                <a:ext uri="{FF2B5EF4-FFF2-40B4-BE49-F238E27FC236}">
                  <a16:creationId xmlns:a16="http://schemas.microsoft.com/office/drawing/2014/main" id="{3D1E05BE-EB03-40FC-9794-34A6B2787D54}"/>
                </a:ext>
              </a:extLst>
            </p:cNvPr>
            <p:cNvSpPr txBox="1"/>
            <p:nvPr/>
          </p:nvSpPr>
          <p:spPr>
            <a:xfrm>
              <a:off x="10808195" y="1790948"/>
              <a:ext cx="1398225" cy="2031325"/>
            </a:xfrm>
            <a:prstGeom prst="rect">
              <a:avLst/>
            </a:prstGeom>
            <a:solidFill>
              <a:schemeClr val="accent6">
                <a:lumMod val="40000"/>
                <a:lumOff val="60000"/>
              </a:schemeClr>
            </a:solidFill>
            <a:ln>
              <a:solidFill>
                <a:schemeClr val="accent1"/>
              </a:solidFill>
            </a:ln>
          </p:spPr>
          <p:txBody>
            <a:bodyPr wrap="square" rtlCol="0">
              <a:spAutoFit/>
            </a:bodyPr>
            <a:lstStyle/>
            <a:p>
              <a:r>
                <a:rPr lang="nl-BE" dirty="0"/>
                <a:t>Have </a:t>
              </a:r>
              <a:r>
                <a:rPr lang="nl-BE" dirty="0" err="1"/>
                <a:t>nots</a:t>
              </a:r>
              <a:r>
                <a:rPr lang="nl-BE" dirty="0"/>
                <a:t> zien zichzelf als tweederangs “losers” (laag zelfbeeld)</a:t>
              </a:r>
            </a:p>
          </p:txBody>
        </p:sp>
        <p:cxnSp>
          <p:nvCxnSpPr>
            <p:cNvPr id="102" name="Rechte verbindingslijn met pijl 101">
              <a:extLst>
                <a:ext uri="{FF2B5EF4-FFF2-40B4-BE49-F238E27FC236}">
                  <a16:creationId xmlns:a16="http://schemas.microsoft.com/office/drawing/2014/main" id="{641FC4E3-4DF6-4691-B003-BC8037794584}"/>
                </a:ext>
              </a:extLst>
            </p:cNvPr>
            <p:cNvCxnSpPr>
              <a:cxnSpLocks/>
              <a:stCxn id="59" idx="2"/>
              <a:endCxn id="98" idx="0"/>
            </p:cNvCxnSpPr>
            <p:nvPr/>
          </p:nvCxnSpPr>
          <p:spPr>
            <a:xfrm>
              <a:off x="11457422" y="658970"/>
              <a:ext cx="49886" cy="1131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2" name="Groep 61">
            <a:extLst>
              <a:ext uri="{FF2B5EF4-FFF2-40B4-BE49-F238E27FC236}">
                <a16:creationId xmlns:a16="http://schemas.microsoft.com/office/drawing/2014/main" id="{33AFDAA5-6FF7-45BB-AF90-01F2E94A9519}"/>
              </a:ext>
            </a:extLst>
          </p:cNvPr>
          <p:cNvGrpSpPr/>
          <p:nvPr/>
        </p:nvGrpSpPr>
        <p:grpSpPr>
          <a:xfrm>
            <a:off x="73153" y="1406698"/>
            <a:ext cx="9477997" cy="2125414"/>
            <a:chOff x="73153" y="1406698"/>
            <a:chExt cx="9477997" cy="2125414"/>
          </a:xfrm>
        </p:grpSpPr>
        <p:sp>
          <p:nvSpPr>
            <p:cNvPr id="44" name="Tekstvak 43">
              <a:extLst>
                <a:ext uri="{FF2B5EF4-FFF2-40B4-BE49-F238E27FC236}">
                  <a16:creationId xmlns:a16="http://schemas.microsoft.com/office/drawing/2014/main" id="{26819FE4-353E-4042-A1E3-2B9A30BB8BE9}"/>
                </a:ext>
              </a:extLst>
            </p:cNvPr>
            <p:cNvSpPr txBox="1"/>
            <p:nvPr/>
          </p:nvSpPr>
          <p:spPr>
            <a:xfrm>
              <a:off x="5243004" y="2384058"/>
              <a:ext cx="2204069" cy="646331"/>
            </a:xfrm>
            <a:prstGeom prst="rect">
              <a:avLst/>
            </a:prstGeom>
            <a:solidFill>
              <a:srgbClr val="FF5050"/>
            </a:solidFill>
            <a:ln>
              <a:solidFill>
                <a:srgbClr val="0070C0"/>
              </a:solidFill>
            </a:ln>
          </p:spPr>
          <p:txBody>
            <a:bodyPr wrap="square" rtlCol="0">
              <a:spAutoFit/>
            </a:bodyPr>
            <a:lstStyle/>
            <a:p>
              <a:pPr algn="r"/>
              <a:r>
                <a:rPr lang="nl-BE" dirty="0"/>
                <a:t>Migratie naar steden / tussen landen</a:t>
              </a:r>
            </a:p>
          </p:txBody>
        </p:sp>
        <p:cxnSp>
          <p:nvCxnSpPr>
            <p:cNvPr id="45" name="Rechte verbindingslijn met pijl 44">
              <a:extLst>
                <a:ext uri="{FF2B5EF4-FFF2-40B4-BE49-F238E27FC236}">
                  <a16:creationId xmlns:a16="http://schemas.microsoft.com/office/drawing/2014/main" id="{3A6D2385-2E0F-4A22-A2B9-BF012911A7FE}"/>
                </a:ext>
              </a:extLst>
            </p:cNvPr>
            <p:cNvCxnSpPr>
              <a:cxnSpLocks/>
              <a:stCxn id="44" idx="3"/>
              <a:endCxn id="43" idx="1"/>
            </p:cNvCxnSpPr>
            <p:nvPr/>
          </p:nvCxnSpPr>
          <p:spPr>
            <a:xfrm>
              <a:off x="7447073" y="2707224"/>
              <a:ext cx="919288" cy="428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0511274B-8B5A-4059-A118-667513414F57}"/>
                </a:ext>
              </a:extLst>
            </p:cNvPr>
            <p:cNvSpPr txBox="1"/>
            <p:nvPr/>
          </p:nvSpPr>
          <p:spPr>
            <a:xfrm>
              <a:off x="73153" y="1406698"/>
              <a:ext cx="5912762" cy="646331"/>
            </a:xfrm>
            <a:prstGeom prst="rect">
              <a:avLst/>
            </a:prstGeom>
            <a:solidFill>
              <a:schemeClr val="bg1">
                <a:lumMod val="85000"/>
              </a:schemeClr>
            </a:solidFill>
            <a:ln>
              <a:solidFill>
                <a:schemeClr val="accent1"/>
              </a:solidFill>
            </a:ln>
          </p:spPr>
          <p:txBody>
            <a:bodyPr wrap="square" rtlCol="0">
              <a:spAutoFit/>
            </a:bodyPr>
            <a:lstStyle/>
            <a:p>
              <a:r>
                <a:rPr lang="nl-BE" dirty="0" err="1"/>
                <a:t>Jobdestructie</a:t>
              </a:r>
              <a:r>
                <a:rPr lang="nl-BE" dirty="0"/>
                <a:t> en polarisering (goed betaalde hyper productieve jobs versus massa laagbetaalde dienstenjobs)</a:t>
              </a:r>
            </a:p>
          </p:txBody>
        </p:sp>
        <p:cxnSp>
          <p:nvCxnSpPr>
            <p:cNvPr id="48" name="Rechte verbindingslijn met pijl 47">
              <a:extLst>
                <a:ext uri="{FF2B5EF4-FFF2-40B4-BE49-F238E27FC236}">
                  <a16:creationId xmlns:a16="http://schemas.microsoft.com/office/drawing/2014/main" id="{A51D5BC6-023A-444F-9408-1C41773B0DF3}"/>
                </a:ext>
              </a:extLst>
            </p:cNvPr>
            <p:cNvCxnSpPr>
              <a:cxnSpLocks/>
              <a:stCxn id="41" idx="3"/>
              <a:endCxn id="43" idx="0"/>
            </p:cNvCxnSpPr>
            <p:nvPr/>
          </p:nvCxnSpPr>
          <p:spPr>
            <a:xfrm>
              <a:off x="5985915" y="1729864"/>
              <a:ext cx="3565235" cy="52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a:extLst>
                <a:ext uri="{FF2B5EF4-FFF2-40B4-BE49-F238E27FC236}">
                  <a16:creationId xmlns:a16="http://schemas.microsoft.com/office/drawing/2014/main" id="{A8CF811B-0E54-4476-981D-4DFCE6DE3705}"/>
                </a:ext>
              </a:extLst>
            </p:cNvPr>
            <p:cNvCxnSpPr>
              <a:cxnSpLocks/>
              <a:stCxn id="41" idx="2"/>
              <a:endCxn id="44" idx="0"/>
            </p:cNvCxnSpPr>
            <p:nvPr/>
          </p:nvCxnSpPr>
          <p:spPr>
            <a:xfrm>
              <a:off x="3029534" y="2053029"/>
              <a:ext cx="3315505" cy="331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Rechte verbindingslijn met pijl 98">
              <a:extLst>
                <a:ext uri="{FF2B5EF4-FFF2-40B4-BE49-F238E27FC236}">
                  <a16:creationId xmlns:a16="http://schemas.microsoft.com/office/drawing/2014/main" id="{E21E5CA7-48E5-43A7-9CA7-D836E11AA399}"/>
                </a:ext>
              </a:extLst>
            </p:cNvPr>
            <p:cNvCxnSpPr>
              <a:cxnSpLocks/>
              <a:stCxn id="41" idx="2"/>
              <a:endCxn id="9" idx="0"/>
            </p:cNvCxnSpPr>
            <p:nvPr/>
          </p:nvCxnSpPr>
          <p:spPr>
            <a:xfrm>
              <a:off x="3029534" y="2053029"/>
              <a:ext cx="2310131" cy="147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3" name="Groep 52">
            <a:extLst>
              <a:ext uri="{FF2B5EF4-FFF2-40B4-BE49-F238E27FC236}">
                <a16:creationId xmlns:a16="http://schemas.microsoft.com/office/drawing/2014/main" id="{88A85D28-B565-49DA-B771-BBDA189ED7B2}"/>
              </a:ext>
            </a:extLst>
          </p:cNvPr>
          <p:cNvGrpSpPr/>
          <p:nvPr/>
        </p:nvGrpSpPr>
        <p:grpSpPr>
          <a:xfrm>
            <a:off x="6168420" y="1107262"/>
            <a:ext cx="3566133" cy="4194994"/>
            <a:chOff x="6168420" y="1107262"/>
            <a:chExt cx="3566133" cy="4194994"/>
          </a:xfrm>
        </p:grpSpPr>
        <p:sp>
          <p:nvSpPr>
            <p:cNvPr id="195" name="Tekstvak 194">
              <a:extLst>
                <a:ext uri="{FF2B5EF4-FFF2-40B4-BE49-F238E27FC236}">
                  <a16:creationId xmlns:a16="http://schemas.microsoft.com/office/drawing/2014/main" id="{7AFB2E3D-1A4C-434E-AC9E-5EE0A1CB3113}"/>
                </a:ext>
              </a:extLst>
            </p:cNvPr>
            <p:cNvSpPr txBox="1"/>
            <p:nvPr/>
          </p:nvSpPr>
          <p:spPr>
            <a:xfrm>
              <a:off x="7433965" y="1452124"/>
              <a:ext cx="2300588" cy="369332"/>
            </a:xfrm>
            <a:prstGeom prst="rect">
              <a:avLst/>
            </a:prstGeom>
            <a:solidFill>
              <a:srgbClr val="FFFF00"/>
            </a:solidFill>
            <a:ln>
              <a:solidFill>
                <a:srgbClr val="002060"/>
              </a:solidFill>
            </a:ln>
          </p:spPr>
          <p:txBody>
            <a:bodyPr wrap="square" rtlCol="0">
              <a:spAutoFit/>
            </a:bodyPr>
            <a:lstStyle/>
            <a:p>
              <a:r>
                <a:rPr lang="nl-BE" dirty="0"/>
                <a:t>Zelf instaan voor zorg</a:t>
              </a:r>
            </a:p>
          </p:txBody>
        </p:sp>
        <p:cxnSp>
          <p:nvCxnSpPr>
            <p:cNvPr id="197" name="Rechte verbindingslijn met pijl 196">
              <a:extLst>
                <a:ext uri="{FF2B5EF4-FFF2-40B4-BE49-F238E27FC236}">
                  <a16:creationId xmlns:a16="http://schemas.microsoft.com/office/drawing/2014/main" id="{67559607-716A-454B-A47C-9C3F28785D96}"/>
                </a:ext>
              </a:extLst>
            </p:cNvPr>
            <p:cNvCxnSpPr>
              <a:cxnSpLocks/>
              <a:stCxn id="83" idx="2"/>
              <a:endCxn id="195" idx="0"/>
            </p:cNvCxnSpPr>
            <p:nvPr/>
          </p:nvCxnSpPr>
          <p:spPr>
            <a:xfrm flipH="1">
              <a:off x="8584259" y="1107262"/>
              <a:ext cx="219873" cy="344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Rechte verbindingslijn met pijl 199">
              <a:extLst>
                <a:ext uri="{FF2B5EF4-FFF2-40B4-BE49-F238E27FC236}">
                  <a16:creationId xmlns:a16="http://schemas.microsoft.com/office/drawing/2014/main" id="{A47AA181-54FB-4CAB-A1FE-10F3B096068F}"/>
                </a:ext>
              </a:extLst>
            </p:cNvPr>
            <p:cNvCxnSpPr>
              <a:cxnSpLocks/>
              <a:stCxn id="195" idx="2"/>
              <a:endCxn id="10" idx="0"/>
            </p:cNvCxnSpPr>
            <p:nvPr/>
          </p:nvCxnSpPr>
          <p:spPr>
            <a:xfrm flipH="1">
              <a:off x="6168420" y="1821456"/>
              <a:ext cx="2415839" cy="348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C58FA055-EFE3-4CFE-88FB-83B4A066FD11}"/>
              </a:ext>
            </a:extLst>
          </p:cNvPr>
          <p:cNvGrpSpPr/>
          <p:nvPr/>
        </p:nvGrpSpPr>
        <p:grpSpPr>
          <a:xfrm>
            <a:off x="6451741" y="3993777"/>
            <a:ext cx="3584239" cy="2768141"/>
            <a:chOff x="6451741" y="3993777"/>
            <a:chExt cx="3584239" cy="2768141"/>
          </a:xfrm>
        </p:grpSpPr>
        <p:sp>
          <p:nvSpPr>
            <p:cNvPr id="66" name="Tekstvak 65">
              <a:extLst>
                <a:ext uri="{FF2B5EF4-FFF2-40B4-BE49-F238E27FC236}">
                  <a16:creationId xmlns:a16="http://schemas.microsoft.com/office/drawing/2014/main" id="{78070108-2AB4-49A2-A8E9-CABC4066D1FE}"/>
                </a:ext>
              </a:extLst>
            </p:cNvPr>
            <p:cNvSpPr txBox="1"/>
            <p:nvPr/>
          </p:nvSpPr>
          <p:spPr>
            <a:xfrm>
              <a:off x="7410714" y="4102660"/>
              <a:ext cx="2415883" cy="923330"/>
            </a:xfrm>
            <a:prstGeom prst="rect">
              <a:avLst/>
            </a:prstGeom>
            <a:solidFill>
              <a:srgbClr val="FFFF00"/>
            </a:solidFill>
            <a:ln>
              <a:solidFill>
                <a:srgbClr val="0070C0"/>
              </a:solidFill>
            </a:ln>
          </p:spPr>
          <p:txBody>
            <a:bodyPr wrap="square" rtlCol="0">
              <a:spAutoFit/>
            </a:bodyPr>
            <a:lstStyle/>
            <a:p>
              <a:r>
                <a:rPr lang="nl-BE" dirty="0"/>
                <a:t>Lage concentratie en geen tijd voor leren door observatie</a:t>
              </a:r>
            </a:p>
          </p:txBody>
        </p:sp>
        <p:cxnSp>
          <p:nvCxnSpPr>
            <p:cNvPr id="55" name="Rechte verbindingslijn met pijl 54">
              <a:extLst>
                <a:ext uri="{FF2B5EF4-FFF2-40B4-BE49-F238E27FC236}">
                  <a16:creationId xmlns:a16="http://schemas.microsoft.com/office/drawing/2014/main" id="{46E5F28F-D4F5-4797-BB38-A97C7EDE614F}"/>
                </a:ext>
              </a:extLst>
            </p:cNvPr>
            <p:cNvCxnSpPr>
              <a:cxnSpLocks/>
              <a:stCxn id="9" idx="3"/>
              <a:endCxn id="66" idx="1"/>
            </p:cNvCxnSpPr>
            <p:nvPr/>
          </p:nvCxnSpPr>
          <p:spPr>
            <a:xfrm>
              <a:off x="6451741" y="3993777"/>
              <a:ext cx="958973" cy="57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8A744607-5494-4A8C-8A70-D375855F2084}"/>
                </a:ext>
              </a:extLst>
            </p:cNvPr>
            <p:cNvCxnSpPr>
              <a:cxnSpLocks/>
              <a:stCxn id="10" idx="3"/>
              <a:endCxn id="66" idx="1"/>
            </p:cNvCxnSpPr>
            <p:nvPr/>
          </p:nvCxnSpPr>
          <p:spPr>
            <a:xfrm flipV="1">
              <a:off x="6828734" y="4564325"/>
              <a:ext cx="581980" cy="147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kstvak 87">
              <a:extLst>
                <a:ext uri="{FF2B5EF4-FFF2-40B4-BE49-F238E27FC236}">
                  <a16:creationId xmlns:a16="http://schemas.microsoft.com/office/drawing/2014/main" id="{57C54DAE-020C-49A7-A976-C660CC20DACA}"/>
                </a:ext>
              </a:extLst>
            </p:cNvPr>
            <p:cNvSpPr txBox="1"/>
            <p:nvPr/>
          </p:nvSpPr>
          <p:spPr>
            <a:xfrm>
              <a:off x="7339996" y="5093545"/>
              <a:ext cx="2669591" cy="923330"/>
            </a:xfrm>
            <a:prstGeom prst="rect">
              <a:avLst/>
            </a:prstGeom>
            <a:solidFill>
              <a:srgbClr val="FFFF00"/>
            </a:solidFill>
            <a:ln>
              <a:solidFill>
                <a:srgbClr val="0070C0"/>
              </a:solidFill>
            </a:ln>
          </p:spPr>
          <p:txBody>
            <a:bodyPr wrap="square" rtlCol="0">
              <a:spAutoFit/>
            </a:bodyPr>
            <a:lstStyle/>
            <a:p>
              <a:r>
                <a:rPr lang="nl-BE" dirty="0"/>
                <a:t>Focus op onmiddellijke bevrediging eerder dan creatief spelen met ideeën </a:t>
              </a:r>
            </a:p>
          </p:txBody>
        </p:sp>
        <p:cxnSp>
          <p:nvCxnSpPr>
            <p:cNvPr id="153" name="Rechte verbindingslijn met pijl 152">
              <a:extLst>
                <a:ext uri="{FF2B5EF4-FFF2-40B4-BE49-F238E27FC236}">
                  <a16:creationId xmlns:a16="http://schemas.microsoft.com/office/drawing/2014/main" id="{CB6DEDDA-28F7-4175-A0BF-662EA9BCC1EC}"/>
                </a:ext>
              </a:extLst>
            </p:cNvPr>
            <p:cNvCxnSpPr>
              <a:cxnSpLocks/>
              <a:stCxn id="9" idx="3"/>
              <a:endCxn id="88" idx="1"/>
            </p:cNvCxnSpPr>
            <p:nvPr/>
          </p:nvCxnSpPr>
          <p:spPr>
            <a:xfrm>
              <a:off x="6451741" y="3993777"/>
              <a:ext cx="888255" cy="1561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Rechte verbindingslijn met pijl 154">
              <a:extLst>
                <a:ext uri="{FF2B5EF4-FFF2-40B4-BE49-F238E27FC236}">
                  <a16:creationId xmlns:a16="http://schemas.microsoft.com/office/drawing/2014/main" id="{469E2485-9657-4B5B-A103-F697FECEEDA9}"/>
                </a:ext>
              </a:extLst>
            </p:cNvPr>
            <p:cNvCxnSpPr>
              <a:cxnSpLocks/>
              <a:stCxn id="10" idx="3"/>
              <a:endCxn id="88" idx="1"/>
            </p:cNvCxnSpPr>
            <p:nvPr/>
          </p:nvCxnSpPr>
          <p:spPr>
            <a:xfrm flipV="1">
              <a:off x="6828734" y="5555210"/>
              <a:ext cx="511262" cy="48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2" name="Tekstvak 311">
              <a:extLst>
                <a:ext uri="{FF2B5EF4-FFF2-40B4-BE49-F238E27FC236}">
                  <a16:creationId xmlns:a16="http://schemas.microsoft.com/office/drawing/2014/main" id="{525F6EAB-A928-4228-AC84-AC76E083040B}"/>
                </a:ext>
              </a:extLst>
            </p:cNvPr>
            <p:cNvSpPr txBox="1"/>
            <p:nvPr/>
          </p:nvSpPr>
          <p:spPr>
            <a:xfrm>
              <a:off x="7620097" y="6115587"/>
              <a:ext cx="2415883" cy="646331"/>
            </a:xfrm>
            <a:prstGeom prst="rect">
              <a:avLst/>
            </a:prstGeom>
            <a:solidFill>
              <a:srgbClr val="FFFF00"/>
            </a:solidFill>
            <a:ln>
              <a:solidFill>
                <a:srgbClr val="0070C0"/>
              </a:solidFill>
            </a:ln>
          </p:spPr>
          <p:txBody>
            <a:bodyPr wrap="square" rtlCol="0">
              <a:spAutoFit/>
            </a:bodyPr>
            <a:lstStyle/>
            <a:p>
              <a:r>
                <a:rPr lang="nl-BE" dirty="0"/>
                <a:t>Weinig anticipatie lange termijn kansen/risico’s</a:t>
              </a:r>
            </a:p>
          </p:txBody>
        </p:sp>
        <p:cxnSp>
          <p:nvCxnSpPr>
            <p:cNvPr id="323" name="Rechte verbindingslijn met pijl 322">
              <a:extLst>
                <a:ext uri="{FF2B5EF4-FFF2-40B4-BE49-F238E27FC236}">
                  <a16:creationId xmlns:a16="http://schemas.microsoft.com/office/drawing/2014/main" id="{3816F024-B0AF-4430-B072-F0C1E7A8B4AE}"/>
                </a:ext>
              </a:extLst>
            </p:cNvPr>
            <p:cNvCxnSpPr>
              <a:cxnSpLocks/>
              <a:stCxn id="10" idx="3"/>
              <a:endCxn id="312" idx="1"/>
            </p:cNvCxnSpPr>
            <p:nvPr/>
          </p:nvCxnSpPr>
          <p:spPr>
            <a:xfrm>
              <a:off x="6828734" y="6040920"/>
              <a:ext cx="791363" cy="397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oep 55">
            <a:extLst>
              <a:ext uri="{FF2B5EF4-FFF2-40B4-BE49-F238E27FC236}">
                <a16:creationId xmlns:a16="http://schemas.microsoft.com/office/drawing/2014/main" id="{1453429D-8F2E-40C3-8C24-BEA0D5DE8B1C}"/>
              </a:ext>
            </a:extLst>
          </p:cNvPr>
          <p:cNvGrpSpPr/>
          <p:nvPr/>
        </p:nvGrpSpPr>
        <p:grpSpPr>
          <a:xfrm>
            <a:off x="9826597" y="4051884"/>
            <a:ext cx="2365403" cy="2386869"/>
            <a:chOff x="9826597" y="4051884"/>
            <a:chExt cx="2365403" cy="2386869"/>
          </a:xfrm>
        </p:grpSpPr>
        <p:cxnSp>
          <p:nvCxnSpPr>
            <p:cNvPr id="157" name="Rechte verbindingslijn met pijl 156">
              <a:extLst>
                <a:ext uri="{FF2B5EF4-FFF2-40B4-BE49-F238E27FC236}">
                  <a16:creationId xmlns:a16="http://schemas.microsoft.com/office/drawing/2014/main" id="{D06229B5-7965-4114-93F0-1DBB3242E148}"/>
                </a:ext>
              </a:extLst>
            </p:cNvPr>
            <p:cNvCxnSpPr>
              <a:cxnSpLocks/>
              <a:stCxn id="66" idx="3"/>
              <a:endCxn id="160" idx="1"/>
            </p:cNvCxnSpPr>
            <p:nvPr/>
          </p:nvCxnSpPr>
          <p:spPr>
            <a:xfrm flipV="1">
              <a:off x="9826597" y="4513549"/>
              <a:ext cx="514358" cy="50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Rechte verbindingslijn met pijl 158">
              <a:extLst>
                <a:ext uri="{FF2B5EF4-FFF2-40B4-BE49-F238E27FC236}">
                  <a16:creationId xmlns:a16="http://schemas.microsoft.com/office/drawing/2014/main" id="{5B07C182-8D1F-4FEB-83E5-5E87A8587F2A}"/>
                </a:ext>
              </a:extLst>
            </p:cNvPr>
            <p:cNvCxnSpPr>
              <a:cxnSpLocks/>
              <a:stCxn id="88" idx="3"/>
              <a:endCxn id="162" idx="1"/>
            </p:cNvCxnSpPr>
            <p:nvPr/>
          </p:nvCxnSpPr>
          <p:spPr>
            <a:xfrm>
              <a:off x="10009587" y="5555210"/>
              <a:ext cx="466501" cy="133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Tekstvak 159">
              <a:extLst>
                <a:ext uri="{FF2B5EF4-FFF2-40B4-BE49-F238E27FC236}">
                  <a16:creationId xmlns:a16="http://schemas.microsoft.com/office/drawing/2014/main" id="{9AB21989-0D64-4A78-9662-D4F2300D7D97}"/>
                </a:ext>
              </a:extLst>
            </p:cNvPr>
            <p:cNvSpPr txBox="1"/>
            <p:nvPr/>
          </p:nvSpPr>
          <p:spPr>
            <a:xfrm>
              <a:off x="10340955" y="4051884"/>
              <a:ext cx="1715912" cy="923330"/>
            </a:xfrm>
            <a:prstGeom prst="rect">
              <a:avLst/>
            </a:prstGeom>
            <a:solidFill>
              <a:srgbClr val="FFFF00"/>
            </a:solidFill>
            <a:ln>
              <a:solidFill>
                <a:srgbClr val="0070C0"/>
              </a:solidFill>
            </a:ln>
          </p:spPr>
          <p:txBody>
            <a:bodyPr wrap="square" rtlCol="0">
              <a:spAutoFit/>
            </a:bodyPr>
            <a:lstStyle/>
            <a:p>
              <a:r>
                <a:rPr lang="nl-BE" dirty="0"/>
                <a:t>Tekort aan relevant meesterschap</a:t>
              </a:r>
            </a:p>
          </p:txBody>
        </p:sp>
        <p:sp>
          <p:nvSpPr>
            <p:cNvPr id="162" name="Tekstvak 161">
              <a:extLst>
                <a:ext uri="{FF2B5EF4-FFF2-40B4-BE49-F238E27FC236}">
                  <a16:creationId xmlns:a16="http://schemas.microsoft.com/office/drawing/2014/main" id="{9A36C9C5-CA96-4FA7-824F-CCB1F16895C3}"/>
                </a:ext>
              </a:extLst>
            </p:cNvPr>
            <p:cNvSpPr txBox="1"/>
            <p:nvPr/>
          </p:nvSpPr>
          <p:spPr>
            <a:xfrm>
              <a:off x="10476088" y="5088666"/>
              <a:ext cx="1715912" cy="1200329"/>
            </a:xfrm>
            <a:prstGeom prst="rect">
              <a:avLst/>
            </a:prstGeom>
            <a:solidFill>
              <a:srgbClr val="FFFF00"/>
            </a:solidFill>
            <a:ln>
              <a:solidFill>
                <a:srgbClr val="0070C0"/>
              </a:solidFill>
            </a:ln>
          </p:spPr>
          <p:txBody>
            <a:bodyPr wrap="square" rtlCol="0">
              <a:spAutoFit/>
            </a:bodyPr>
            <a:lstStyle/>
            <a:p>
              <a:r>
                <a:rPr lang="nl-BE" dirty="0"/>
                <a:t>Tekort aan innovatie voor complexe problemen </a:t>
              </a:r>
            </a:p>
          </p:txBody>
        </p:sp>
        <p:cxnSp>
          <p:nvCxnSpPr>
            <p:cNvPr id="165" name="Rechte verbindingslijn met pijl 164">
              <a:extLst>
                <a:ext uri="{FF2B5EF4-FFF2-40B4-BE49-F238E27FC236}">
                  <a16:creationId xmlns:a16="http://schemas.microsoft.com/office/drawing/2014/main" id="{4C26AFD0-9E60-4E54-8154-823B0FD455B1}"/>
                </a:ext>
              </a:extLst>
            </p:cNvPr>
            <p:cNvCxnSpPr>
              <a:stCxn id="160" idx="2"/>
              <a:endCxn id="162" idx="0"/>
            </p:cNvCxnSpPr>
            <p:nvPr/>
          </p:nvCxnSpPr>
          <p:spPr>
            <a:xfrm>
              <a:off x="11198911" y="4975214"/>
              <a:ext cx="135133" cy="11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8" name="Rechte verbindingslijn met pijl 337">
              <a:extLst>
                <a:ext uri="{FF2B5EF4-FFF2-40B4-BE49-F238E27FC236}">
                  <a16:creationId xmlns:a16="http://schemas.microsoft.com/office/drawing/2014/main" id="{65658407-3100-4CF2-BE18-8AE2EF0BDC69}"/>
                </a:ext>
              </a:extLst>
            </p:cNvPr>
            <p:cNvCxnSpPr>
              <a:stCxn id="312" idx="3"/>
              <a:endCxn id="160" idx="1"/>
            </p:cNvCxnSpPr>
            <p:nvPr/>
          </p:nvCxnSpPr>
          <p:spPr>
            <a:xfrm flipV="1">
              <a:off x="10035980" y="4513549"/>
              <a:ext cx="304975" cy="192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 name="Groep 25">
            <a:extLst>
              <a:ext uri="{FF2B5EF4-FFF2-40B4-BE49-F238E27FC236}">
                <a16:creationId xmlns:a16="http://schemas.microsoft.com/office/drawing/2014/main" id="{368916A8-3595-4A1B-B17F-A682CEB33E60}"/>
              </a:ext>
            </a:extLst>
          </p:cNvPr>
          <p:cNvGrpSpPr/>
          <p:nvPr/>
        </p:nvGrpSpPr>
        <p:grpSpPr>
          <a:xfrm>
            <a:off x="2595461" y="289638"/>
            <a:ext cx="9329942" cy="443417"/>
            <a:chOff x="2595461" y="289638"/>
            <a:chExt cx="9329942" cy="443417"/>
          </a:xfrm>
        </p:grpSpPr>
        <p:sp>
          <p:nvSpPr>
            <p:cNvPr id="59" name="Tekstvak 58">
              <a:extLst>
                <a:ext uri="{FF2B5EF4-FFF2-40B4-BE49-F238E27FC236}">
                  <a16:creationId xmlns:a16="http://schemas.microsoft.com/office/drawing/2014/main" id="{8B0A6740-DF9A-4BDD-AE37-39EBD58EB322}"/>
                </a:ext>
              </a:extLst>
            </p:cNvPr>
            <p:cNvSpPr txBox="1"/>
            <p:nvPr/>
          </p:nvSpPr>
          <p:spPr>
            <a:xfrm>
              <a:off x="10989441" y="289638"/>
              <a:ext cx="935962" cy="369332"/>
            </a:xfrm>
            <a:prstGeom prst="rect">
              <a:avLst/>
            </a:prstGeom>
            <a:solidFill>
              <a:srgbClr val="FFFF00"/>
            </a:solidFill>
            <a:ln>
              <a:solidFill>
                <a:schemeClr val="accent1"/>
              </a:solidFill>
            </a:ln>
          </p:spPr>
          <p:txBody>
            <a:bodyPr wrap="none" rtlCol="0">
              <a:spAutoFit/>
            </a:bodyPr>
            <a:lstStyle/>
            <a:p>
              <a:r>
                <a:rPr lang="nl-BE" dirty="0"/>
                <a:t>Exclusie</a:t>
              </a:r>
            </a:p>
          </p:txBody>
        </p:sp>
        <p:cxnSp>
          <p:nvCxnSpPr>
            <p:cNvPr id="93" name="Rechte verbindingslijn met pijl 92">
              <a:extLst>
                <a:ext uri="{FF2B5EF4-FFF2-40B4-BE49-F238E27FC236}">
                  <a16:creationId xmlns:a16="http://schemas.microsoft.com/office/drawing/2014/main" id="{5C5EBB8B-7EEE-4C86-9D31-5E1186082B39}"/>
                </a:ext>
              </a:extLst>
            </p:cNvPr>
            <p:cNvCxnSpPr>
              <a:cxnSpLocks/>
              <a:stCxn id="85" idx="3"/>
              <a:endCxn id="52" idx="1"/>
            </p:cNvCxnSpPr>
            <p:nvPr/>
          </p:nvCxnSpPr>
          <p:spPr>
            <a:xfrm flipV="1">
              <a:off x="2595461" y="548389"/>
              <a:ext cx="605943" cy="179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hthoek 51">
              <a:extLst>
                <a:ext uri="{FF2B5EF4-FFF2-40B4-BE49-F238E27FC236}">
                  <a16:creationId xmlns:a16="http://schemas.microsoft.com/office/drawing/2014/main" id="{8C50E01E-8D73-4B79-8DB7-6FC72F401949}"/>
                </a:ext>
              </a:extLst>
            </p:cNvPr>
            <p:cNvSpPr/>
            <p:nvPr/>
          </p:nvSpPr>
          <p:spPr>
            <a:xfrm>
              <a:off x="3201404" y="363723"/>
              <a:ext cx="4243662" cy="369332"/>
            </a:xfrm>
            <a:prstGeom prst="rect">
              <a:avLst/>
            </a:prstGeom>
            <a:solidFill>
              <a:srgbClr val="FFFF00"/>
            </a:solidFill>
            <a:ln>
              <a:solidFill>
                <a:schemeClr val="accent1"/>
              </a:solidFill>
            </a:ln>
          </p:spPr>
          <p:txBody>
            <a:bodyPr wrap="none">
              <a:spAutoFit/>
            </a:bodyPr>
            <a:lstStyle/>
            <a:p>
              <a:r>
                <a:rPr lang="nl-BE" dirty="0"/>
                <a:t>Aantasting spaargeld / verhoging schulden</a:t>
              </a:r>
            </a:p>
          </p:txBody>
        </p:sp>
        <p:cxnSp>
          <p:nvCxnSpPr>
            <p:cNvPr id="12" name="Rechte verbindingslijn met pijl 11">
              <a:extLst>
                <a:ext uri="{FF2B5EF4-FFF2-40B4-BE49-F238E27FC236}">
                  <a16:creationId xmlns:a16="http://schemas.microsoft.com/office/drawing/2014/main" id="{822C5BEA-2392-4483-A102-08FAF2363FCB}"/>
                </a:ext>
              </a:extLst>
            </p:cNvPr>
            <p:cNvCxnSpPr>
              <a:stCxn id="52" idx="3"/>
              <a:endCxn id="59" idx="1"/>
            </p:cNvCxnSpPr>
            <p:nvPr/>
          </p:nvCxnSpPr>
          <p:spPr>
            <a:xfrm flipV="1">
              <a:off x="7445066" y="474304"/>
              <a:ext cx="3544375" cy="7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972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73E08-E871-44F4-AC42-678781A899CA}"/>
              </a:ext>
            </a:extLst>
          </p:cNvPr>
          <p:cNvSpPr>
            <a:spLocks noGrp="1"/>
          </p:cNvSpPr>
          <p:nvPr>
            <p:ph type="title"/>
          </p:nvPr>
        </p:nvSpPr>
        <p:spPr>
          <a:xfrm>
            <a:off x="93434" y="-254300"/>
            <a:ext cx="10515600" cy="1325563"/>
          </a:xfrm>
        </p:spPr>
        <p:txBody>
          <a:bodyPr>
            <a:normAutofit/>
          </a:bodyPr>
          <a:lstStyle/>
          <a:p>
            <a:r>
              <a:rPr lang="nl-BE" sz="2800" dirty="0"/>
              <a:t>Energie/klimaat: negatief</a:t>
            </a:r>
          </a:p>
        </p:txBody>
      </p:sp>
      <p:sp>
        <p:nvSpPr>
          <p:cNvPr id="4" name="Tekstvak 3">
            <a:extLst>
              <a:ext uri="{FF2B5EF4-FFF2-40B4-BE49-F238E27FC236}">
                <a16:creationId xmlns:a16="http://schemas.microsoft.com/office/drawing/2014/main" id="{E81CA963-532D-49BE-BF14-8B8EAC6B87FA}"/>
              </a:ext>
            </a:extLst>
          </p:cNvPr>
          <p:cNvSpPr txBox="1"/>
          <p:nvPr/>
        </p:nvSpPr>
        <p:spPr>
          <a:xfrm>
            <a:off x="345054" y="2326345"/>
            <a:ext cx="2929128" cy="1477328"/>
          </a:xfrm>
          <a:prstGeom prst="rect">
            <a:avLst/>
          </a:prstGeom>
          <a:solidFill>
            <a:srgbClr val="00FFFF"/>
          </a:solidFill>
        </p:spPr>
        <p:txBody>
          <a:bodyPr wrap="square" rtlCol="0">
            <a:spAutoFit/>
          </a:bodyPr>
          <a:lstStyle/>
          <a:p>
            <a:r>
              <a:rPr lang="nl-BE" b="1" dirty="0"/>
              <a:t>Energiekost gaat omhoog combinatie toename vraag (China, Indië) en afname aanbod (goedkope bronnen geraken op) </a:t>
            </a:r>
          </a:p>
        </p:txBody>
      </p:sp>
      <p:grpSp>
        <p:nvGrpSpPr>
          <p:cNvPr id="43" name="Groep 42">
            <a:extLst>
              <a:ext uri="{FF2B5EF4-FFF2-40B4-BE49-F238E27FC236}">
                <a16:creationId xmlns:a16="http://schemas.microsoft.com/office/drawing/2014/main" id="{98F07574-43FC-4A8B-B207-0FA418E40709}"/>
              </a:ext>
            </a:extLst>
          </p:cNvPr>
          <p:cNvGrpSpPr/>
          <p:nvPr/>
        </p:nvGrpSpPr>
        <p:grpSpPr>
          <a:xfrm>
            <a:off x="4032303" y="1056810"/>
            <a:ext cx="4256022" cy="1674730"/>
            <a:chOff x="4032303" y="1056810"/>
            <a:chExt cx="4256022" cy="1674730"/>
          </a:xfrm>
        </p:grpSpPr>
        <p:cxnSp>
          <p:nvCxnSpPr>
            <p:cNvPr id="16" name="Rechte verbindingslijn met pijl 15">
              <a:extLst>
                <a:ext uri="{FF2B5EF4-FFF2-40B4-BE49-F238E27FC236}">
                  <a16:creationId xmlns:a16="http://schemas.microsoft.com/office/drawing/2014/main" id="{B936CD70-6710-4AFC-BF71-631EDAD9A231}"/>
                </a:ext>
              </a:extLst>
            </p:cNvPr>
            <p:cNvCxnSpPr>
              <a:cxnSpLocks/>
              <a:stCxn id="19" idx="2"/>
              <a:endCxn id="9" idx="0"/>
            </p:cNvCxnSpPr>
            <p:nvPr/>
          </p:nvCxnSpPr>
          <p:spPr>
            <a:xfrm>
              <a:off x="5095222" y="1669240"/>
              <a:ext cx="2071460" cy="106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51063FD5-08B4-4154-AE8C-7F0211E04313}"/>
                </a:ext>
              </a:extLst>
            </p:cNvPr>
            <p:cNvSpPr/>
            <p:nvPr/>
          </p:nvSpPr>
          <p:spPr>
            <a:xfrm>
              <a:off x="6276543" y="1056810"/>
              <a:ext cx="2011782" cy="646331"/>
            </a:xfrm>
            <a:prstGeom prst="rect">
              <a:avLst/>
            </a:prstGeom>
            <a:solidFill>
              <a:srgbClr val="FFFF00"/>
            </a:solidFill>
            <a:ln>
              <a:solidFill>
                <a:schemeClr val="accent1"/>
              </a:solidFill>
            </a:ln>
          </p:spPr>
          <p:txBody>
            <a:bodyPr wrap="square">
              <a:spAutoFit/>
            </a:bodyPr>
            <a:lstStyle/>
            <a:p>
              <a:pPr algn="ctr"/>
              <a:r>
                <a:rPr lang="nl-BE" dirty="0"/>
                <a:t>Wereldwijde talenten pools</a:t>
              </a:r>
            </a:p>
          </p:txBody>
        </p:sp>
        <p:sp>
          <p:nvSpPr>
            <p:cNvPr id="19" name="Tekstvak 18">
              <a:extLst>
                <a:ext uri="{FF2B5EF4-FFF2-40B4-BE49-F238E27FC236}">
                  <a16:creationId xmlns:a16="http://schemas.microsoft.com/office/drawing/2014/main" id="{9523DB39-8966-4F0C-91CF-76CCDE955232}"/>
                </a:ext>
              </a:extLst>
            </p:cNvPr>
            <p:cNvSpPr txBox="1"/>
            <p:nvPr/>
          </p:nvSpPr>
          <p:spPr>
            <a:xfrm>
              <a:off x="4032303" y="1299908"/>
              <a:ext cx="2125838" cy="369332"/>
            </a:xfrm>
            <a:prstGeom prst="rect">
              <a:avLst/>
            </a:prstGeom>
            <a:solidFill>
              <a:srgbClr val="FFFF00"/>
            </a:solidFill>
            <a:ln>
              <a:solidFill>
                <a:schemeClr val="accent1"/>
              </a:solidFill>
            </a:ln>
          </p:spPr>
          <p:txBody>
            <a:bodyPr wrap="none" rtlCol="0">
              <a:spAutoFit/>
            </a:bodyPr>
            <a:lstStyle/>
            <a:p>
              <a:r>
                <a:rPr lang="nl-BE" dirty="0"/>
                <a:t>Wereldwijde klanten</a:t>
              </a:r>
            </a:p>
          </p:txBody>
        </p:sp>
        <p:cxnSp>
          <p:nvCxnSpPr>
            <p:cNvPr id="21" name="Rechte verbindingslijn met pijl 20">
              <a:extLst>
                <a:ext uri="{FF2B5EF4-FFF2-40B4-BE49-F238E27FC236}">
                  <a16:creationId xmlns:a16="http://schemas.microsoft.com/office/drawing/2014/main" id="{4AF2A4B9-833D-48CB-8E83-CC65C8DE1066}"/>
                </a:ext>
              </a:extLst>
            </p:cNvPr>
            <p:cNvCxnSpPr>
              <a:cxnSpLocks/>
              <a:stCxn id="18" idx="2"/>
              <a:endCxn id="9" idx="0"/>
            </p:cNvCxnSpPr>
            <p:nvPr/>
          </p:nvCxnSpPr>
          <p:spPr>
            <a:xfrm flipH="1">
              <a:off x="7166682" y="1703141"/>
              <a:ext cx="115752" cy="102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Tekstvak 5">
            <a:extLst>
              <a:ext uri="{FF2B5EF4-FFF2-40B4-BE49-F238E27FC236}">
                <a16:creationId xmlns:a16="http://schemas.microsoft.com/office/drawing/2014/main" id="{7727F7D6-7181-49FA-AB9E-AD8319A567F6}"/>
              </a:ext>
            </a:extLst>
          </p:cNvPr>
          <p:cNvSpPr txBox="1"/>
          <p:nvPr/>
        </p:nvSpPr>
        <p:spPr>
          <a:xfrm>
            <a:off x="175232" y="4797599"/>
            <a:ext cx="2929128" cy="369332"/>
          </a:xfrm>
          <a:prstGeom prst="rect">
            <a:avLst/>
          </a:prstGeom>
          <a:solidFill>
            <a:srgbClr val="00FFFF"/>
          </a:solidFill>
        </p:spPr>
        <p:txBody>
          <a:bodyPr wrap="square" rtlCol="0">
            <a:spAutoFit/>
          </a:bodyPr>
          <a:lstStyle/>
          <a:p>
            <a:r>
              <a:rPr lang="nl-BE" b="1" dirty="0"/>
              <a:t>Milieu rampen nemen toe</a:t>
            </a:r>
          </a:p>
        </p:txBody>
      </p:sp>
      <p:grpSp>
        <p:nvGrpSpPr>
          <p:cNvPr id="11" name="Groep 10">
            <a:extLst>
              <a:ext uri="{FF2B5EF4-FFF2-40B4-BE49-F238E27FC236}">
                <a16:creationId xmlns:a16="http://schemas.microsoft.com/office/drawing/2014/main" id="{4CEE84FB-278F-4724-86D5-DBE9763BF7A7}"/>
              </a:ext>
            </a:extLst>
          </p:cNvPr>
          <p:cNvGrpSpPr/>
          <p:nvPr/>
        </p:nvGrpSpPr>
        <p:grpSpPr>
          <a:xfrm>
            <a:off x="2936295" y="2720754"/>
            <a:ext cx="9133068" cy="1814251"/>
            <a:chOff x="2936295" y="2720754"/>
            <a:chExt cx="9133068" cy="1814251"/>
          </a:xfrm>
        </p:grpSpPr>
        <p:sp>
          <p:nvSpPr>
            <p:cNvPr id="22" name="Rechthoek 21">
              <a:extLst>
                <a:ext uri="{FF2B5EF4-FFF2-40B4-BE49-F238E27FC236}">
                  <a16:creationId xmlns:a16="http://schemas.microsoft.com/office/drawing/2014/main" id="{0C7A37A4-8E25-4006-80C9-6F2827EE8610}"/>
                </a:ext>
              </a:extLst>
            </p:cNvPr>
            <p:cNvSpPr/>
            <p:nvPr/>
          </p:nvSpPr>
          <p:spPr>
            <a:xfrm>
              <a:off x="2936295" y="3888674"/>
              <a:ext cx="3892788" cy="646331"/>
            </a:xfrm>
            <a:prstGeom prst="rect">
              <a:avLst/>
            </a:prstGeom>
            <a:solidFill>
              <a:schemeClr val="bg1">
                <a:lumMod val="85000"/>
              </a:schemeClr>
            </a:solidFill>
            <a:ln>
              <a:solidFill>
                <a:schemeClr val="accent1"/>
              </a:solidFill>
            </a:ln>
          </p:spPr>
          <p:txBody>
            <a:bodyPr wrap="square">
              <a:spAutoFit/>
            </a:bodyPr>
            <a:lstStyle/>
            <a:p>
              <a:r>
                <a:rPr lang="nl-BE" dirty="0"/>
                <a:t>Virtuele (werk)werelden met </a:t>
              </a:r>
              <a:r>
                <a:rPr lang="nl-BE" dirty="0" err="1"/>
                <a:t>avatars</a:t>
              </a:r>
              <a:r>
                <a:rPr lang="nl-BE" dirty="0"/>
                <a:t> (virtuele vertegenwoordigers)</a:t>
              </a:r>
            </a:p>
          </p:txBody>
        </p:sp>
        <p:cxnSp>
          <p:nvCxnSpPr>
            <p:cNvPr id="13" name="Rechte verbindingslijn met pijl 12">
              <a:extLst>
                <a:ext uri="{FF2B5EF4-FFF2-40B4-BE49-F238E27FC236}">
                  <a16:creationId xmlns:a16="http://schemas.microsoft.com/office/drawing/2014/main" id="{C78F5AD3-227D-40BE-BC1B-116C6ACC6558}"/>
                </a:ext>
              </a:extLst>
            </p:cNvPr>
            <p:cNvCxnSpPr>
              <a:cxnSpLocks/>
              <a:stCxn id="22" idx="3"/>
              <a:endCxn id="9" idx="2"/>
            </p:cNvCxnSpPr>
            <p:nvPr/>
          </p:nvCxnSpPr>
          <p:spPr>
            <a:xfrm flipV="1">
              <a:off x="6829083" y="3654870"/>
              <a:ext cx="337599" cy="5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C6B375C4-BF8C-4E5E-A6AF-B502C57999EC}"/>
                </a:ext>
              </a:extLst>
            </p:cNvPr>
            <p:cNvGrpSpPr/>
            <p:nvPr/>
          </p:nvGrpSpPr>
          <p:grpSpPr>
            <a:xfrm>
              <a:off x="3274182" y="2720754"/>
              <a:ext cx="8795181" cy="1786145"/>
              <a:chOff x="3274182" y="2720754"/>
              <a:chExt cx="8795181" cy="1786145"/>
            </a:xfrm>
          </p:grpSpPr>
          <p:sp>
            <p:nvSpPr>
              <p:cNvPr id="5" name="Tekstvak 4">
                <a:extLst>
                  <a:ext uri="{FF2B5EF4-FFF2-40B4-BE49-F238E27FC236}">
                    <a16:creationId xmlns:a16="http://schemas.microsoft.com/office/drawing/2014/main" id="{790B5EF5-5790-4AC7-BC4B-84E9EABE37DF}"/>
                  </a:ext>
                </a:extLst>
              </p:cNvPr>
              <p:cNvSpPr txBox="1"/>
              <p:nvPr/>
            </p:nvSpPr>
            <p:spPr>
              <a:xfrm>
                <a:off x="3546256" y="2720754"/>
                <a:ext cx="2237271" cy="923330"/>
              </a:xfrm>
              <a:prstGeom prst="rect">
                <a:avLst/>
              </a:prstGeom>
              <a:solidFill>
                <a:srgbClr val="00FFFF"/>
              </a:solidFill>
            </p:spPr>
            <p:txBody>
              <a:bodyPr wrap="square" rtlCol="0">
                <a:spAutoFit/>
              </a:bodyPr>
              <a:lstStyle/>
              <a:p>
                <a:r>
                  <a:rPr lang="nl-BE" dirty="0"/>
                  <a:t>Transport van goederen en mensen wordt gereduceerd</a:t>
                </a:r>
              </a:p>
            </p:txBody>
          </p:sp>
          <p:cxnSp>
            <p:nvCxnSpPr>
              <p:cNvPr id="10" name="Rechte verbindingslijn met pijl 9">
                <a:extLst>
                  <a:ext uri="{FF2B5EF4-FFF2-40B4-BE49-F238E27FC236}">
                    <a16:creationId xmlns:a16="http://schemas.microsoft.com/office/drawing/2014/main" id="{8569B0CB-4984-46A3-9B8E-03800B53D597}"/>
                  </a:ext>
                </a:extLst>
              </p:cNvPr>
              <p:cNvCxnSpPr>
                <a:cxnSpLocks/>
                <a:stCxn id="4" idx="3"/>
                <a:endCxn id="5" idx="1"/>
              </p:cNvCxnSpPr>
              <p:nvPr/>
            </p:nvCxnSpPr>
            <p:spPr>
              <a:xfrm>
                <a:off x="3274182" y="3065009"/>
                <a:ext cx="272074" cy="11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72E7B525-63BF-467B-9D39-E72645F3BF19}"/>
                  </a:ext>
                </a:extLst>
              </p:cNvPr>
              <p:cNvCxnSpPr>
                <a:cxnSpLocks/>
                <a:stCxn id="5" idx="3"/>
                <a:endCxn id="9" idx="1"/>
              </p:cNvCxnSpPr>
              <p:nvPr/>
            </p:nvCxnSpPr>
            <p:spPr>
              <a:xfrm>
                <a:off x="5783527" y="3182419"/>
                <a:ext cx="261511" cy="10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3BF24682-A8B3-4430-A49F-F79758213ED5}"/>
                  </a:ext>
                </a:extLst>
              </p:cNvPr>
              <p:cNvSpPr txBox="1"/>
              <p:nvPr/>
            </p:nvSpPr>
            <p:spPr>
              <a:xfrm>
                <a:off x="6045038" y="2731540"/>
                <a:ext cx="2243288" cy="923330"/>
              </a:xfrm>
              <a:prstGeom prst="rect">
                <a:avLst/>
              </a:prstGeom>
              <a:solidFill>
                <a:schemeClr val="bg1">
                  <a:lumMod val="85000"/>
                </a:schemeClr>
              </a:solidFill>
              <a:ln>
                <a:solidFill>
                  <a:srgbClr val="0070C0"/>
                </a:solidFill>
              </a:ln>
            </p:spPr>
            <p:txBody>
              <a:bodyPr wrap="square" rtlCol="0">
                <a:spAutoFit/>
              </a:bodyPr>
              <a:lstStyle/>
              <a:p>
                <a:r>
                  <a:rPr lang="nl-BE" dirty="0"/>
                  <a:t>Minder face </a:t>
                </a:r>
                <a:r>
                  <a:rPr lang="nl-BE" dirty="0" err="1"/>
                  <a:t>to</a:t>
                </a:r>
                <a:r>
                  <a:rPr lang="nl-BE" dirty="0"/>
                  <a:t> face contacten op het werk</a:t>
                </a:r>
              </a:p>
            </p:txBody>
          </p:sp>
          <p:sp>
            <p:nvSpPr>
              <p:cNvPr id="24" name="Tekstvak 23">
                <a:extLst>
                  <a:ext uri="{FF2B5EF4-FFF2-40B4-BE49-F238E27FC236}">
                    <a16:creationId xmlns:a16="http://schemas.microsoft.com/office/drawing/2014/main" id="{79EB7A19-D3EB-455B-8FA0-DEA07E64603E}"/>
                  </a:ext>
                </a:extLst>
              </p:cNvPr>
              <p:cNvSpPr txBox="1"/>
              <p:nvPr/>
            </p:nvSpPr>
            <p:spPr>
              <a:xfrm>
                <a:off x="11208743" y="4137567"/>
                <a:ext cx="860620" cy="369332"/>
              </a:xfrm>
              <a:prstGeom prst="rect">
                <a:avLst/>
              </a:prstGeom>
              <a:solidFill>
                <a:schemeClr val="bg1">
                  <a:lumMod val="85000"/>
                </a:schemeClr>
              </a:solidFill>
              <a:ln>
                <a:solidFill>
                  <a:schemeClr val="accent1"/>
                </a:solidFill>
              </a:ln>
            </p:spPr>
            <p:txBody>
              <a:bodyPr wrap="none" rtlCol="0">
                <a:spAutoFit/>
              </a:bodyPr>
              <a:lstStyle/>
              <a:p>
                <a:r>
                  <a:rPr lang="nl-BE" dirty="0"/>
                  <a:t>Isolatie</a:t>
                </a:r>
              </a:p>
            </p:txBody>
          </p:sp>
          <p:cxnSp>
            <p:nvCxnSpPr>
              <p:cNvPr id="67" name="Rechte verbindingslijn met pijl 66">
                <a:extLst>
                  <a:ext uri="{FF2B5EF4-FFF2-40B4-BE49-F238E27FC236}">
                    <a16:creationId xmlns:a16="http://schemas.microsoft.com/office/drawing/2014/main" id="{8BBF9DFA-6CE4-4945-BFAE-F0D6A6666DF3}"/>
                  </a:ext>
                </a:extLst>
              </p:cNvPr>
              <p:cNvCxnSpPr>
                <a:stCxn id="9" idx="3"/>
                <a:endCxn id="24" idx="1"/>
              </p:cNvCxnSpPr>
              <p:nvPr/>
            </p:nvCxnSpPr>
            <p:spPr>
              <a:xfrm>
                <a:off x="8288326" y="3193205"/>
                <a:ext cx="2920417" cy="112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2" name="Groep 41">
            <a:extLst>
              <a:ext uri="{FF2B5EF4-FFF2-40B4-BE49-F238E27FC236}">
                <a16:creationId xmlns:a16="http://schemas.microsoft.com/office/drawing/2014/main" id="{31ACCB20-C824-4693-995C-FC90C3E6DD1D}"/>
              </a:ext>
            </a:extLst>
          </p:cNvPr>
          <p:cNvGrpSpPr/>
          <p:nvPr/>
        </p:nvGrpSpPr>
        <p:grpSpPr>
          <a:xfrm>
            <a:off x="7689703" y="1427045"/>
            <a:ext cx="4379660" cy="4055462"/>
            <a:chOff x="7689703" y="1427045"/>
            <a:chExt cx="4379660" cy="4055462"/>
          </a:xfrm>
        </p:grpSpPr>
        <p:sp>
          <p:nvSpPr>
            <p:cNvPr id="20" name="Rechthoek 19">
              <a:extLst>
                <a:ext uri="{FF2B5EF4-FFF2-40B4-BE49-F238E27FC236}">
                  <a16:creationId xmlns:a16="http://schemas.microsoft.com/office/drawing/2014/main" id="{D714E62F-5F8A-48E2-8A05-BDD8C058DA6C}"/>
                </a:ext>
              </a:extLst>
            </p:cNvPr>
            <p:cNvSpPr/>
            <p:nvPr/>
          </p:nvSpPr>
          <p:spPr>
            <a:xfrm>
              <a:off x="8665589" y="1427045"/>
              <a:ext cx="1793474" cy="1754326"/>
            </a:xfrm>
            <a:prstGeom prst="rect">
              <a:avLst/>
            </a:prstGeom>
            <a:solidFill>
              <a:schemeClr val="accent6">
                <a:lumMod val="40000"/>
                <a:lumOff val="60000"/>
              </a:schemeClr>
            </a:solidFill>
            <a:ln>
              <a:solidFill>
                <a:schemeClr val="accent1"/>
              </a:solidFill>
            </a:ln>
          </p:spPr>
          <p:txBody>
            <a:bodyPr wrap="square">
              <a:spAutoFit/>
            </a:bodyPr>
            <a:lstStyle/>
            <a:p>
              <a:pPr algn="ctr"/>
              <a:r>
                <a:rPr lang="nl-BE" dirty="0"/>
                <a:t>Minder vertrouwen in elkaar en in instellingen (leiders, bedrijven,…)</a:t>
              </a:r>
            </a:p>
          </p:txBody>
        </p:sp>
        <p:sp>
          <p:nvSpPr>
            <p:cNvPr id="23" name="Tekstvak 22">
              <a:extLst>
                <a:ext uri="{FF2B5EF4-FFF2-40B4-BE49-F238E27FC236}">
                  <a16:creationId xmlns:a16="http://schemas.microsoft.com/office/drawing/2014/main" id="{697E6333-7B9D-4F80-89BC-00E94E667EF9}"/>
                </a:ext>
              </a:extLst>
            </p:cNvPr>
            <p:cNvSpPr txBox="1"/>
            <p:nvPr/>
          </p:nvSpPr>
          <p:spPr>
            <a:xfrm>
              <a:off x="10696268" y="1820302"/>
              <a:ext cx="1373095" cy="1477328"/>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nl-BE" dirty="0"/>
                <a:t>Moeilijkere relaties</a:t>
              </a:r>
            </a:p>
            <a:p>
              <a:pPr algn="ctr"/>
              <a:r>
                <a:rPr lang="nl-BE" dirty="0"/>
                <a:t>en minder uitwisseling van kennis </a:t>
              </a:r>
            </a:p>
          </p:txBody>
        </p:sp>
        <p:cxnSp>
          <p:nvCxnSpPr>
            <p:cNvPr id="58" name="Rechte verbindingslijn met pijl 57">
              <a:extLst>
                <a:ext uri="{FF2B5EF4-FFF2-40B4-BE49-F238E27FC236}">
                  <a16:creationId xmlns:a16="http://schemas.microsoft.com/office/drawing/2014/main" id="{74B23D64-CD1D-4143-A65A-187C8B02E27B}"/>
                </a:ext>
              </a:extLst>
            </p:cNvPr>
            <p:cNvCxnSpPr>
              <a:stCxn id="20" idx="3"/>
              <a:endCxn id="23" idx="1"/>
            </p:cNvCxnSpPr>
            <p:nvPr/>
          </p:nvCxnSpPr>
          <p:spPr>
            <a:xfrm>
              <a:off x="10459063" y="2304208"/>
              <a:ext cx="237205" cy="254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Rechte verbindingslijn met pijl 60">
              <a:extLst>
                <a:ext uri="{FF2B5EF4-FFF2-40B4-BE49-F238E27FC236}">
                  <a16:creationId xmlns:a16="http://schemas.microsoft.com/office/drawing/2014/main" id="{5FEE423A-1B63-42F0-B0C7-9867536530AD}"/>
                </a:ext>
              </a:extLst>
            </p:cNvPr>
            <p:cNvCxnSpPr>
              <a:stCxn id="23" idx="2"/>
              <a:endCxn id="24" idx="0"/>
            </p:cNvCxnSpPr>
            <p:nvPr/>
          </p:nvCxnSpPr>
          <p:spPr>
            <a:xfrm>
              <a:off x="11382816" y="3297630"/>
              <a:ext cx="256237" cy="83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Rechte verbindingslijn met pijl 76">
              <a:extLst>
                <a:ext uri="{FF2B5EF4-FFF2-40B4-BE49-F238E27FC236}">
                  <a16:creationId xmlns:a16="http://schemas.microsoft.com/office/drawing/2014/main" id="{490150EA-F1C3-48EB-A2DE-763F405A82D0}"/>
                </a:ext>
              </a:extLst>
            </p:cNvPr>
            <p:cNvCxnSpPr>
              <a:stCxn id="9" idx="3"/>
              <a:endCxn id="20" idx="1"/>
            </p:cNvCxnSpPr>
            <p:nvPr/>
          </p:nvCxnSpPr>
          <p:spPr>
            <a:xfrm flipV="1">
              <a:off x="8288326" y="2304208"/>
              <a:ext cx="377263" cy="888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74A17525-152F-40A6-AA49-552AA8D5F608}"/>
                </a:ext>
              </a:extLst>
            </p:cNvPr>
            <p:cNvCxnSpPr>
              <a:stCxn id="70" idx="0"/>
              <a:endCxn id="20" idx="2"/>
            </p:cNvCxnSpPr>
            <p:nvPr/>
          </p:nvCxnSpPr>
          <p:spPr>
            <a:xfrm flipV="1">
              <a:off x="7689703" y="3181371"/>
              <a:ext cx="1872623" cy="2301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Rechte verbindingslijn met pijl 87">
              <a:extLst>
                <a:ext uri="{FF2B5EF4-FFF2-40B4-BE49-F238E27FC236}">
                  <a16:creationId xmlns:a16="http://schemas.microsoft.com/office/drawing/2014/main" id="{E34151D6-5B9A-4FCC-970F-F10CA779C8CA}"/>
                </a:ext>
              </a:extLst>
            </p:cNvPr>
            <p:cNvCxnSpPr>
              <a:cxnSpLocks/>
              <a:stCxn id="71" idx="0"/>
              <a:endCxn id="20" idx="2"/>
            </p:cNvCxnSpPr>
            <p:nvPr/>
          </p:nvCxnSpPr>
          <p:spPr>
            <a:xfrm flipH="1" flipV="1">
              <a:off x="9562326" y="3181371"/>
              <a:ext cx="1093482" cy="2290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3510910B-CE0B-4C82-B90A-9C40CDFE2311}"/>
              </a:ext>
            </a:extLst>
          </p:cNvPr>
          <p:cNvGrpSpPr/>
          <p:nvPr/>
        </p:nvGrpSpPr>
        <p:grpSpPr>
          <a:xfrm>
            <a:off x="3104360" y="4506899"/>
            <a:ext cx="9172983" cy="2323134"/>
            <a:chOff x="3104360" y="4506899"/>
            <a:chExt cx="9172983" cy="2323134"/>
          </a:xfrm>
        </p:grpSpPr>
        <p:sp>
          <p:nvSpPr>
            <p:cNvPr id="7" name="Tekstvak 6">
              <a:extLst>
                <a:ext uri="{FF2B5EF4-FFF2-40B4-BE49-F238E27FC236}">
                  <a16:creationId xmlns:a16="http://schemas.microsoft.com/office/drawing/2014/main" id="{2742064E-C0B5-4B48-816B-88A4338EC516}"/>
                </a:ext>
              </a:extLst>
            </p:cNvPr>
            <p:cNvSpPr txBox="1"/>
            <p:nvPr/>
          </p:nvSpPr>
          <p:spPr>
            <a:xfrm>
              <a:off x="3512419" y="4668816"/>
              <a:ext cx="2929128" cy="646331"/>
            </a:xfrm>
            <a:prstGeom prst="rect">
              <a:avLst/>
            </a:prstGeom>
            <a:solidFill>
              <a:srgbClr val="00FFFF"/>
            </a:solidFill>
            <a:ln>
              <a:solidFill>
                <a:srgbClr val="0070C0"/>
              </a:solidFill>
            </a:ln>
          </p:spPr>
          <p:txBody>
            <a:bodyPr wrap="square" rtlCol="0">
              <a:spAutoFit/>
            </a:bodyPr>
            <a:lstStyle/>
            <a:p>
              <a:r>
                <a:rPr lang="nl-BE" dirty="0"/>
                <a:t>Toename </a:t>
              </a:r>
              <a:r>
                <a:rPr lang="nl-BE" dirty="0" err="1"/>
                <a:t>milieu-vluchtelingen</a:t>
              </a:r>
              <a:endParaRPr lang="nl-BE" dirty="0"/>
            </a:p>
          </p:txBody>
        </p:sp>
        <p:cxnSp>
          <p:nvCxnSpPr>
            <p:cNvPr id="12" name="Rechte verbindingslijn met pijl 11">
              <a:extLst>
                <a:ext uri="{FF2B5EF4-FFF2-40B4-BE49-F238E27FC236}">
                  <a16:creationId xmlns:a16="http://schemas.microsoft.com/office/drawing/2014/main" id="{B54BDCA0-F612-42D5-A16D-7635D8CC93C1}"/>
                </a:ext>
              </a:extLst>
            </p:cNvPr>
            <p:cNvCxnSpPr>
              <a:stCxn id="6" idx="3"/>
              <a:endCxn id="7" idx="1"/>
            </p:cNvCxnSpPr>
            <p:nvPr/>
          </p:nvCxnSpPr>
          <p:spPr>
            <a:xfrm>
              <a:off x="3104360" y="4982265"/>
              <a:ext cx="408059" cy="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hthoek 69">
              <a:extLst>
                <a:ext uri="{FF2B5EF4-FFF2-40B4-BE49-F238E27FC236}">
                  <a16:creationId xmlns:a16="http://schemas.microsoft.com/office/drawing/2014/main" id="{D0EC1D4C-BA97-4439-A70D-F80DB646241D}"/>
                </a:ext>
              </a:extLst>
            </p:cNvPr>
            <p:cNvSpPr/>
            <p:nvPr/>
          </p:nvSpPr>
          <p:spPr>
            <a:xfrm>
              <a:off x="6595471" y="5482507"/>
              <a:ext cx="2188464" cy="923330"/>
            </a:xfrm>
            <a:prstGeom prst="rect">
              <a:avLst/>
            </a:prstGeom>
            <a:solidFill>
              <a:srgbClr val="FF5050"/>
            </a:solidFill>
            <a:ln>
              <a:solidFill>
                <a:srgbClr val="0070C0"/>
              </a:solidFill>
            </a:ln>
          </p:spPr>
          <p:txBody>
            <a:bodyPr wrap="square">
              <a:spAutoFit/>
            </a:bodyPr>
            <a:lstStyle/>
            <a:p>
              <a:pPr algn="r"/>
              <a:r>
                <a:rPr lang="nl-BE" dirty="0"/>
                <a:t>Gezinnen en gemeenschappen vallen fysiek uiteen</a:t>
              </a:r>
            </a:p>
          </p:txBody>
        </p:sp>
        <p:sp>
          <p:nvSpPr>
            <p:cNvPr id="71" name="Tekstvak 70">
              <a:extLst>
                <a:ext uri="{FF2B5EF4-FFF2-40B4-BE49-F238E27FC236}">
                  <a16:creationId xmlns:a16="http://schemas.microsoft.com/office/drawing/2014/main" id="{2942DEC1-C77F-4798-BDC1-FFC6D4CEDDFC}"/>
                </a:ext>
              </a:extLst>
            </p:cNvPr>
            <p:cNvSpPr txBox="1"/>
            <p:nvPr/>
          </p:nvSpPr>
          <p:spPr>
            <a:xfrm>
              <a:off x="9034272" y="5472035"/>
              <a:ext cx="3243071" cy="923330"/>
            </a:xfrm>
            <a:prstGeom prst="rect">
              <a:avLst/>
            </a:prstGeom>
            <a:solidFill>
              <a:srgbClr val="FF5050"/>
            </a:solidFill>
            <a:ln>
              <a:solidFill>
                <a:srgbClr val="0070C0"/>
              </a:solidFill>
            </a:ln>
          </p:spPr>
          <p:txBody>
            <a:bodyPr wrap="square" rtlCol="0">
              <a:spAutoFit/>
            </a:bodyPr>
            <a:lstStyle/>
            <a:p>
              <a:r>
                <a:rPr lang="nl-BE" dirty="0"/>
                <a:t>Anonimiteit van de stad, met weinig gemeenschapszin en sociale activiteit</a:t>
              </a:r>
            </a:p>
          </p:txBody>
        </p:sp>
        <p:cxnSp>
          <p:nvCxnSpPr>
            <p:cNvPr id="73" name="Rechte verbindingslijn met pijl 72">
              <a:extLst>
                <a:ext uri="{FF2B5EF4-FFF2-40B4-BE49-F238E27FC236}">
                  <a16:creationId xmlns:a16="http://schemas.microsoft.com/office/drawing/2014/main" id="{CBBD7D4C-115A-4441-9A48-8FCDB897FC39}"/>
                </a:ext>
              </a:extLst>
            </p:cNvPr>
            <p:cNvCxnSpPr>
              <a:stCxn id="70" idx="0"/>
              <a:endCxn id="24" idx="2"/>
            </p:cNvCxnSpPr>
            <p:nvPr/>
          </p:nvCxnSpPr>
          <p:spPr>
            <a:xfrm flipV="1">
              <a:off x="7689703" y="4506899"/>
              <a:ext cx="3949350" cy="97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Rechte verbindingslijn met pijl 74">
              <a:extLst>
                <a:ext uri="{FF2B5EF4-FFF2-40B4-BE49-F238E27FC236}">
                  <a16:creationId xmlns:a16="http://schemas.microsoft.com/office/drawing/2014/main" id="{7D3A6E5F-D053-43CC-8FF6-E79D3EFBE772}"/>
                </a:ext>
              </a:extLst>
            </p:cNvPr>
            <p:cNvCxnSpPr>
              <a:cxnSpLocks/>
              <a:stCxn id="71" idx="0"/>
              <a:endCxn id="24" idx="2"/>
            </p:cNvCxnSpPr>
            <p:nvPr/>
          </p:nvCxnSpPr>
          <p:spPr>
            <a:xfrm flipV="1">
              <a:off x="10655808" y="4506899"/>
              <a:ext cx="983245" cy="96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493AF9B6-9C41-4192-A8F1-15A4560F55F8}"/>
                </a:ext>
              </a:extLst>
            </p:cNvPr>
            <p:cNvSpPr txBox="1"/>
            <p:nvPr/>
          </p:nvSpPr>
          <p:spPr>
            <a:xfrm>
              <a:off x="3410219" y="6460701"/>
              <a:ext cx="4052765" cy="369332"/>
            </a:xfrm>
            <a:prstGeom prst="rect">
              <a:avLst/>
            </a:prstGeom>
            <a:solidFill>
              <a:srgbClr val="FF5050"/>
            </a:solidFill>
            <a:ln>
              <a:solidFill>
                <a:srgbClr val="0070C0"/>
              </a:solidFill>
            </a:ln>
          </p:spPr>
          <p:txBody>
            <a:bodyPr wrap="square" rtlCol="0">
              <a:spAutoFit/>
            </a:bodyPr>
            <a:lstStyle/>
            <a:p>
              <a:pPr algn="r"/>
              <a:r>
                <a:rPr lang="nl-BE" b="1" dirty="0"/>
                <a:t>Migratie naar steden / tussen landen</a:t>
              </a:r>
            </a:p>
          </p:txBody>
        </p:sp>
        <p:cxnSp>
          <p:nvCxnSpPr>
            <p:cNvPr id="32" name="Rechte verbindingslijn met pijl 31">
              <a:extLst>
                <a:ext uri="{FF2B5EF4-FFF2-40B4-BE49-F238E27FC236}">
                  <a16:creationId xmlns:a16="http://schemas.microsoft.com/office/drawing/2014/main" id="{F258EA99-1068-4BE4-9FA4-DE28BD6909B8}"/>
                </a:ext>
              </a:extLst>
            </p:cNvPr>
            <p:cNvCxnSpPr>
              <a:stCxn id="34" idx="3"/>
              <a:endCxn id="71" idx="2"/>
            </p:cNvCxnSpPr>
            <p:nvPr/>
          </p:nvCxnSpPr>
          <p:spPr>
            <a:xfrm flipV="1">
              <a:off x="7462984" y="6395365"/>
              <a:ext cx="3192824" cy="250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A516DCEF-BC3B-4EE2-BBCD-44DDE665E522}"/>
                </a:ext>
              </a:extLst>
            </p:cNvPr>
            <p:cNvCxnSpPr>
              <a:stCxn id="34" idx="3"/>
              <a:endCxn id="70" idx="2"/>
            </p:cNvCxnSpPr>
            <p:nvPr/>
          </p:nvCxnSpPr>
          <p:spPr>
            <a:xfrm flipV="1">
              <a:off x="7462984" y="6405837"/>
              <a:ext cx="226719" cy="23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28BB5586-9A8A-4800-A0ED-2EE8657797EB}"/>
                </a:ext>
              </a:extLst>
            </p:cNvPr>
            <p:cNvCxnSpPr>
              <a:stCxn id="7" idx="2"/>
              <a:endCxn id="34" idx="0"/>
            </p:cNvCxnSpPr>
            <p:nvPr/>
          </p:nvCxnSpPr>
          <p:spPr>
            <a:xfrm>
              <a:off x="4976983" y="5315147"/>
              <a:ext cx="459619" cy="1145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713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47A72-6D47-46A4-B806-F6FC79F9C881}"/>
              </a:ext>
            </a:extLst>
          </p:cNvPr>
          <p:cNvSpPr>
            <a:spLocks noGrp="1"/>
          </p:cNvSpPr>
          <p:nvPr>
            <p:ph type="title"/>
          </p:nvPr>
        </p:nvSpPr>
        <p:spPr>
          <a:xfrm>
            <a:off x="57912" y="-268859"/>
            <a:ext cx="10515600" cy="1325563"/>
          </a:xfrm>
        </p:spPr>
        <p:txBody>
          <a:bodyPr>
            <a:normAutofit/>
          </a:bodyPr>
          <a:lstStyle/>
          <a:p>
            <a:r>
              <a:rPr lang="nl-BE" sz="2800" dirty="0"/>
              <a:t>Demografie: negatief</a:t>
            </a:r>
          </a:p>
        </p:txBody>
      </p:sp>
      <p:sp>
        <p:nvSpPr>
          <p:cNvPr id="10" name="Rechthoek 9">
            <a:extLst>
              <a:ext uri="{FF2B5EF4-FFF2-40B4-BE49-F238E27FC236}">
                <a16:creationId xmlns:a16="http://schemas.microsoft.com/office/drawing/2014/main" id="{BB1FB6CA-5BEB-43EB-A58C-D4D7951E7BCE}"/>
              </a:ext>
            </a:extLst>
          </p:cNvPr>
          <p:cNvSpPr/>
          <p:nvPr/>
        </p:nvSpPr>
        <p:spPr>
          <a:xfrm>
            <a:off x="2963560" y="1897194"/>
            <a:ext cx="1870696" cy="646331"/>
          </a:xfrm>
          <a:prstGeom prst="rect">
            <a:avLst/>
          </a:prstGeom>
          <a:solidFill>
            <a:srgbClr val="FF5050"/>
          </a:solidFill>
        </p:spPr>
        <p:txBody>
          <a:bodyPr wrap="square">
            <a:spAutoFit/>
          </a:bodyPr>
          <a:lstStyle/>
          <a:p>
            <a:pPr algn="r"/>
            <a:r>
              <a:rPr lang="nl-BE" b="1" dirty="0"/>
              <a:t>Langer gezond leven</a:t>
            </a:r>
          </a:p>
        </p:txBody>
      </p:sp>
      <p:grpSp>
        <p:nvGrpSpPr>
          <p:cNvPr id="17" name="Groep 16">
            <a:extLst>
              <a:ext uri="{FF2B5EF4-FFF2-40B4-BE49-F238E27FC236}">
                <a16:creationId xmlns:a16="http://schemas.microsoft.com/office/drawing/2014/main" id="{87A2CF18-F0FE-4FBF-AE07-F355BAA881D6}"/>
              </a:ext>
            </a:extLst>
          </p:cNvPr>
          <p:cNvGrpSpPr/>
          <p:nvPr/>
        </p:nvGrpSpPr>
        <p:grpSpPr>
          <a:xfrm>
            <a:off x="4834256" y="1620195"/>
            <a:ext cx="6200087" cy="1200329"/>
            <a:chOff x="4834256" y="1620195"/>
            <a:chExt cx="6200087" cy="1200329"/>
          </a:xfrm>
        </p:grpSpPr>
        <p:cxnSp>
          <p:nvCxnSpPr>
            <p:cNvPr id="12" name="Rechte verbindingslijn met pijl 11">
              <a:extLst>
                <a:ext uri="{FF2B5EF4-FFF2-40B4-BE49-F238E27FC236}">
                  <a16:creationId xmlns:a16="http://schemas.microsoft.com/office/drawing/2014/main" id="{80F375E2-7C72-4C1B-8A35-73714E56C528}"/>
                </a:ext>
              </a:extLst>
            </p:cNvPr>
            <p:cNvCxnSpPr>
              <a:cxnSpLocks/>
              <a:stCxn id="10" idx="3"/>
              <a:endCxn id="13" idx="1"/>
            </p:cNvCxnSpPr>
            <p:nvPr/>
          </p:nvCxnSpPr>
          <p:spPr>
            <a:xfrm>
              <a:off x="4834256" y="2220360"/>
              <a:ext cx="894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84960B5B-D3D7-4CA6-9B90-5B5A0651A1F0}"/>
                </a:ext>
              </a:extLst>
            </p:cNvPr>
            <p:cNvSpPr/>
            <p:nvPr/>
          </p:nvSpPr>
          <p:spPr>
            <a:xfrm>
              <a:off x="5728932" y="1620195"/>
              <a:ext cx="2188464" cy="1200329"/>
            </a:xfrm>
            <a:prstGeom prst="rect">
              <a:avLst/>
            </a:prstGeom>
            <a:solidFill>
              <a:srgbClr val="FF5050"/>
            </a:solidFill>
          </p:spPr>
          <p:txBody>
            <a:bodyPr wrap="square">
              <a:spAutoFit/>
            </a:bodyPr>
            <a:lstStyle/>
            <a:p>
              <a:pPr algn="r"/>
              <a:r>
                <a:rPr lang="nl-BE" dirty="0"/>
                <a:t>Ouderen komen niet meer rond (armoede) zonder spaarcenten / werk</a:t>
              </a:r>
            </a:p>
          </p:txBody>
        </p:sp>
        <p:cxnSp>
          <p:nvCxnSpPr>
            <p:cNvPr id="27" name="Rechte verbindingslijn met pijl 26">
              <a:extLst>
                <a:ext uri="{FF2B5EF4-FFF2-40B4-BE49-F238E27FC236}">
                  <a16:creationId xmlns:a16="http://schemas.microsoft.com/office/drawing/2014/main" id="{53B92B87-B1A1-4AE3-8A57-273BD3A23BFB}"/>
                </a:ext>
              </a:extLst>
            </p:cNvPr>
            <p:cNvCxnSpPr>
              <a:cxnSpLocks/>
              <a:stCxn id="13" idx="3"/>
              <a:endCxn id="28" idx="1"/>
            </p:cNvCxnSpPr>
            <p:nvPr/>
          </p:nvCxnSpPr>
          <p:spPr>
            <a:xfrm flipV="1">
              <a:off x="7917396" y="2202471"/>
              <a:ext cx="2195284" cy="1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4266FB69-6BCB-41C4-BD71-4232F73A55F6}"/>
                </a:ext>
              </a:extLst>
            </p:cNvPr>
            <p:cNvSpPr txBox="1"/>
            <p:nvPr/>
          </p:nvSpPr>
          <p:spPr>
            <a:xfrm>
              <a:off x="10112680" y="2017805"/>
              <a:ext cx="921663" cy="369332"/>
            </a:xfrm>
            <a:prstGeom prst="rect">
              <a:avLst/>
            </a:prstGeom>
            <a:solidFill>
              <a:srgbClr val="FFFF00"/>
            </a:solidFill>
            <a:ln>
              <a:solidFill>
                <a:schemeClr val="accent1"/>
              </a:solidFill>
            </a:ln>
          </p:spPr>
          <p:txBody>
            <a:bodyPr wrap="none" rtlCol="0">
              <a:spAutoFit/>
            </a:bodyPr>
            <a:lstStyle/>
            <a:p>
              <a:r>
                <a:rPr lang="nl-BE" dirty="0">
                  <a:highlight>
                    <a:srgbClr val="FFFF00"/>
                  </a:highlight>
                </a:rPr>
                <a:t>Exclusie</a:t>
              </a:r>
            </a:p>
          </p:txBody>
        </p:sp>
      </p:grpSp>
      <p:grpSp>
        <p:nvGrpSpPr>
          <p:cNvPr id="16" name="Groep 15">
            <a:extLst>
              <a:ext uri="{FF2B5EF4-FFF2-40B4-BE49-F238E27FC236}">
                <a16:creationId xmlns:a16="http://schemas.microsoft.com/office/drawing/2014/main" id="{E5BFF655-054A-4394-9C22-AE28A5242872}"/>
              </a:ext>
            </a:extLst>
          </p:cNvPr>
          <p:cNvGrpSpPr/>
          <p:nvPr/>
        </p:nvGrpSpPr>
        <p:grpSpPr>
          <a:xfrm>
            <a:off x="92629" y="1109746"/>
            <a:ext cx="4927506" cy="5776664"/>
            <a:chOff x="92629" y="1109746"/>
            <a:chExt cx="4927506" cy="5776664"/>
          </a:xfrm>
        </p:grpSpPr>
        <p:sp>
          <p:nvSpPr>
            <p:cNvPr id="42" name="Tekstvak 41">
              <a:extLst>
                <a:ext uri="{FF2B5EF4-FFF2-40B4-BE49-F238E27FC236}">
                  <a16:creationId xmlns:a16="http://schemas.microsoft.com/office/drawing/2014/main" id="{44AFD24F-5F0A-4657-ADBC-FB0658F16E30}"/>
                </a:ext>
              </a:extLst>
            </p:cNvPr>
            <p:cNvSpPr txBox="1"/>
            <p:nvPr/>
          </p:nvSpPr>
          <p:spPr>
            <a:xfrm>
              <a:off x="2931867" y="5097121"/>
              <a:ext cx="2088268" cy="646331"/>
            </a:xfrm>
            <a:prstGeom prst="rect">
              <a:avLst/>
            </a:prstGeom>
            <a:solidFill>
              <a:srgbClr val="00FFFF"/>
            </a:solidFill>
            <a:ln>
              <a:solidFill>
                <a:srgbClr val="0070C0"/>
              </a:solidFill>
            </a:ln>
          </p:spPr>
          <p:txBody>
            <a:bodyPr wrap="square" rtlCol="0">
              <a:spAutoFit/>
            </a:bodyPr>
            <a:lstStyle/>
            <a:p>
              <a:r>
                <a:rPr lang="nl-BE" dirty="0"/>
                <a:t>Toename </a:t>
              </a:r>
              <a:r>
                <a:rPr lang="nl-BE" dirty="0" err="1"/>
                <a:t>milieu-vluchtelingen</a:t>
              </a:r>
              <a:endParaRPr lang="nl-BE" dirty="0"/>
            </a:p>
          </p:txBody>
        </p:sp>
        <p:cxnSp>
          <p:nvCxnSpPr>
            <p:cNvPr id="44" name="Rechte verbindingslijn met pijl 43">
              <a:extLst>
                <a:ext uri="{FF2B5EF4-FFF2-40B4-BE49-F238E27FC236}">
                  <a16:creationId xmlns:a16="http://schemas.microsoft.com/office/drawing/2014/main" id="{76AB85F1-7BC0-4F36-8819-8384BE6F8012}"/>
                </a:ext>
              </a:extLst>
            </p:cNvPr>
            <p:cNvCxnSpPr>
              <a:cxnSpLocks/>
              <a:stCxn id="42" idx="0"/>
              <a:endCxn id="18" idx="2"/>
            </p:cNvCxnSpPr>
            <p:nvPr/>
          </p:nvCxnSpPr>
          <p:spPr>
            <a:xfrm flipH="1" flipV="1">
              <a:off x="3955995" y="4348375"/>
              <a:ext cx="20006" cy="748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813A8845-5732-4D30-9CAC-7A456217A507}"/>
                </a:ext>
              </a:extLst>
            </p:cNvPr>
            <p:cNvCxnSpPr>
              <a:cxnSpLocks/>
              <a:stCxn id="24" idx="0"/>
              <a:endCxn id="18" idx="2"/>
            </p:cNvCxnSpPr>
            <p:nvPr/>
          </p:nvCxnSpPr>
          <p:spPr>
            <a:xfrm flipV="1">
              <a:off x="1462150" y="4348375"/>
              <a:ext cx="2493845" cy="506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917F914B-C421-4A39-917D-76B926111500}"/>
                </a:ext>
              </a:extLst>
            </p:cNvPr>
            <p:cNvSpPr txBox="1"/>
            <p:nvPr/>
          </p:nvSpPr>
          <p:spPr>
            <a:xfrm>
              <a:off x="92629" y="4855085"/>
              <a:ext cx="2739042" cy="2031325"/>
            </a:xfrm>
            <a:prstGeom prst="rect">
              <a:avLst/>
            </a:prstGeom>
            <a:solidFill>
              <a:schemeClr val="bg1">
                <a:lumMod val="85000"/>
              </a:schemeClr>
            </a:solidFill>
            <a:ln>
              <a:solidFill>
                <a:schemeClr val="accent1"/>
              </a:solidFill>
            </a:ln>
          </p:spPr>
          <p:txBody>
            <a:bodyPr wrap="square" rtlCol="0">
              <a:spAutoFit/>
            </a:bodyPr>
            <a:lstStyle/>
            <a:p>
              <a:r>
                <a:rPr lang="nl-BE" dirty="0" err="1"/>
                <a:t>Jobdestructie</a:t>
              </a:r>
              <a:r>
                <a:rPr lang="nl-BE" dirty="0"/>
                <a:t> en polarisering (goed betaalde hyper productieve jobs versus massa laagbetaalde dienstenjobs waar automatisering te duur / lastig is)</a:t>
              </a:r>
            </a:p>
          </p:txBody>
        </p:sp>
        <p:sp>
          <p:nvSpPr>
            <p:cNvPr id="32" name="Rechthoek 31">
              <a:extLst>
                <a:ext uri="{FF2B5EF4-FFF2-40B4-BE49-F238E27FC236}">
                  <a16:creationId xmlns:a16="http://schemas.microsoft.com/office/drawing/2014/main" id="{35239978-84F3-4A0F-9A7F-B6CB5F2F67CA}"/>
                </a:ext>
              </a:extLst>
            </p:cNvPr>
            <p:cNvSpPr/>
            <p:nvPr/>
          </p:nvSpPr>
          <p:spPr>
            <a:xfrm>
              <a:off x="228095" y="1109746"/>
              <a:ext cx="2135066" cy="369332"/>
            </a:xfrm>
            <a:prstGeom prst="rect">
              <a:avLst/>
            </a:prstGeom>
            <a:solidFill>
              <a:schemeClr val="bg1">
                <a:lumMod val="85000"/>
              </a:schemeClr>
            </a:solidFill>
            <a:ln>
              <a:solidFill>
                <a:schemeClr val="accent1"/>
              </a:solidFill>
            </a:ln>
          </p:spPr>
          <p:txBody>
            <a:bodyPr wrap="square">
              <a:spAutoFit/>
            </a:bodyPr>
            <a:lstStyle/>
            <a:p>
              <a:pPr algn="r"/>
              <a:r>
                <a:rPr lang="nl-BE" dirty="0"/>
                <a:t>Robotisering  </a:t>
              </a:r>
            </a:p>
          </p:txBody>
        </p:sp>
        <p:cxnSp>
          <p:nvCxnSpPr>
            <p:cNvPr id="20" name="Rechte verbindingslijn met pijl 19">
              <a:extLst>
                <a:ext uri="{FF2B5EF4-FFF2-40B4-BE49-F238E27FC236}">
                  <a16:creationId xmlns:a16="http://schemas.microsoft.com/office/drawing/2014/main" id="{6A83664B-268A-4B06-8D56-0074C10CF36D}"/>
                </a:ext>
              </a:extLst>
            </p:cNvPr>
            <p:cNvCxnSpPr>
              <a:stCxn id="32" idx="2"/>
              <a:endCxn id="10" idx="1"/>
            </p:cNvCxnSpPr>
            <p:nvPr/>
          </p:nvCxnSpPr>
          <p:spPr>
            <a:xfrm>
              <a:off x="1295628" y="1479078"/>
              <a:ext cx="1667932" cy="74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7DA15169-54E0-43E0-BD12-49376FE34380}"/>
                </a:ext>
              </a:extLst>
            </p:cNvPr>
            <p:cNvCxnSpPr>
              <a:stCxn id="32" idx="2"/>
              <a:endCxn id="24" idx="0"/>
            </p:cNvCxnSpPr>
            <p:nvPr/>
          </p:nvCxnSpPr>
          <p:spPr>
            <a:xfrm>
              <a:off x="1295628" y="1479078"/>
              <a:ext cx="166522" cy="337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8" name="Tekstvak 17">
            <a:extLst>
              <a:ext uri="{FF2B5EF4-FFF2-40B4-BE49-F238E27FC236}">
                <a16:creationId xmlns:a16="http://schemas.microsoft.com/office/drawing/2014/main" id="{CFCF8386-C20C-43D6-A4EA-073901784EDC}"/>
              </a:ext>
            </a:extLst>
          </p:cNvPr>
          <p:cNvSpPr txBox="1"/>
          <p:nvPr/>
        </p:nvSpPr>
        <p:spPr>
          <a:xfrm>
            <a:off x="2931867" y="3425045"/>
            <a:ext cx="2048256" cy="923330"/>
          </a:xfrm>
          <a:prstGeom prst="rect">
            <a:avLst/>
          </a:prstGeom>
          <a:solidFill>
            <a:srgbClr val="FF5050"/>
          </a:solidFill>
          <a:ln>
            <a:solidFill>
              <a:srgbClr val="0070C0"/>
            </a:solidFill>
          </a:ln>
        </p:spPr>
        <p:txBody>
          <a:bodyPr wrap="square" rtlCol="0">
            <a:spAutoFit/>
          </a:bodyPr>
          <a:lstStyle/>
          <a:p>
            <a:pPr algn="r"/>
            <a:r>
              <a:rPr lang="nl-BE" b="1" dirty="0"/>
              <a:t>Migratie naar steden / tussen landen</a:t>
            </a:r>
          </a:p>
        </p:txBody>
      </p:sp>
      <p:grpSp>
        <p:nvGrpSpPr>
          <p:cNvPr id="21" name="Groep 20">
            <a:extLst>
              <a:ext uri="{FF2B5EF4-FFF2-40B4-BE49-F238E27FC236}">
                <a16:creationId xmlns:a16="http://schemas.microsoft.com/office/drawing/2014/main" id="{F789FA69-069A-4B5C-AB1D-78EE1F062659}"/>
              </a:ext>
            </a:extLst>
          </p:cNvPr>
          <p:cNvGrpSpPr/>
          <p:nvPr/>
        </p:nvGrpSpPr>
        <p:grpSpPr>
          <a:xfrm>
            <a:off x="4980123" y="2657403"/>
            <a:ext cx="6791182" cy="3526169"/>
            <a:chOff x="4980123" y="2657403"/>
            <a:chExt cx="6791182" cy="3526169"/>
          </a:xfrm>
        </p:grpSpPr>
        <p:cxnSp>
          <p:nvCxnSpPr>
            <p:cNvPr id="11" name="Rechte verbindingslijn met pijl 10">
              <a:extLst>
                <a:ext uri="{FF2B5EF4-FFF2-40B4-BE49-F238E27FC236}">
                  <a16:creationId xmlns:a16="http://schemas.microsoft.com/office/drawing/2014/main" id="{4B09CAF1-E654-42C1-B779-5540817615B5}"/>
                </a:ext>
              </a:extLst>
            </p:cNvPr>
            <p:cNvCxnSpPr>
              <a:cxnSpLocks/>
              <a:stCxn id="18" idx="3"/>
              <a:endCxn id="14" idx="1"/>
            </p:cNvCxnSpPr>
            <p:nvPr/>
          </p:nvCxnSpPr>
          <p:spPr>
            <a:xfrm>
              <a:off x="4980123" y="3886710"/>
              <a:ext cx="263766" cy="382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ep 18">
              <a:extLst>
                <a:ext uri="{FF2B5EF4-FFF2-40B4-BE49-F238E27FC236}">
                  <a16:creationId xmlns:a16="http://schemas.microsoft.com/office/drawing/2014/main" id="{4E920380-60E1-4197-B284-E724735C6C4B}"/>
                </a:ext>
              </a:extLst>
            </p:cNvPr>
            <p:cNvGrpSpPr/>
            <p:nvPr/>
          </p:nvGrpSpPr>
          <p:grpSpPr>
            <a:xfrm>
              <a:off x="4980123" y="2657403"/>
              <a:ext cx="6791182" cy="3526169"/>
              <a:chOff x="4980123" y="2657403"/>
              <a:chExt cx="6791182" cy="3526169"/>
            </a:xfrm>
          </p:grpSpPr>
          <p:sp>
            <p:nvSpPr>
              <p:cNvPr id="14" name="Rechthoek 13">
                <a:extLst>
                  <a:ext uri="{FF2B5EF4-FFF2-40B4-BE49-F238E27FC236}">
                    <a16:creationId xmlns:a16="http://schemas.microsoft.com/office/drawing/2014/main" id="{0E16D78B-1E92-48D2-A6D9-A1E9771AF826}"/>
                  </a:ext>
                </a:extLst>
              </p:cNvPr>
              <p:cNvSpPr/>
              <p:nvPr/>
            </p:nvSpPr>
            <p:spPr>
              <a:xfrm>
                <a:off x="5243889" y="3807536"/>
                <a:ext cx="2188464" cy="923330"/>
              </a:xfrm>
              <a:prstGeom prst="rect">
                <a:avLst/>
              </a:prstGeom>
              <a:solidFill>
                <a:srgbClr val="FF5050"/>
              </a:solidFill>
              <a:ln>
                <a:solidFill>
                  <a:srgbClr val="0070C0"/>
                </a:solidFill>
              </a:ln>
            </p:spPr>
            <p:txBody>
              <a:bodyPr wrap="square">
                <a:spAutoFit/>
              </a:bodyPr>
              <a:lstStyle/>
              <a:p>
                <a:pPr algn="r"/>
                <a:r>
                  <a:rPr lang="nl-BE" dirty="0"/>
                  <a:t>Gezinnen en gemeenschappen vallen fysiek uiteen</a:t>
                </a:r>
              </a:p>
            </p:txBody>
          </p:sp>
          <p:cxnSp>
            <p:nvCxnSpPr>
              <p:cNvPr id="15" name="Rechte verbindingslijn met pijl 14">
                <a:extLst>
                  <a:ext uri="{FF2B5EF4-FFF2-40B4-BE49-F238E27FC236}">
                    <a16:creationId xmlns:a16="http://schemas.microsoft.com/office/drawing/2014/main" id="{FDC24BB3-BA29-4774-9E5F-195433159824}"/>
                  </a:ext>
                </a:extLst>
              </p:cNvPr>
              <p:cNvCxnSpPr>
                <a:cxnSpLocks/>
                <a:stCxn id="18" idx="3"/>
                <a:endCxn id="6" idx="1"/>
              </p:cNvCxnSpPr>
              <p:nvPr/>
            </p:nvCxnSpPr>
            <p:spPr>
              <a:xfrm>
                <a:off x="4980123" y="3886710"/>
                <a:ext cx="263766" cy="169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313EE125-FF12-420B-B5F2-614F8157D7A7}"/>
                  </a:ext>
                </a:extLst>
              </p:cNvPr>
              <p:cNvSpPr txBox="1"/>
              <p:nvPr/>
            </p:nvSpPr>
            <p:spPr>
              <a:xfrm>
                <a:off x="5243889" y="4983243"/>
                <a:ext cx="2188464" cy="1200329"/>
              </a:xfrm>
              <a:prstGeom prst="rect">
                <a:avLst/>
              </a:prstGeom>
              <a:solidFill>
                <a:srgbClr val="FF5050"/>
              </a:solidFill>
              <a:ln>
                <a:solidFill>
                  <a:srgbClr val="0070C0"/>
                </a:solidFill>
              </a:ln>
            </p:spPr>
            <p:txBody>
              <a:bodyPr wrap="square" rtlCol="0">
                <a:spAutoFit/>
              </a:bodyPr>
              <a:lstStyle/>
              <a:p>
                <a:r>
                  <a:rPr lang="nl-BE" dirty="0"/>
                  <a:t>Anonimiteit van de stad, met weinig gemeenschapszin en sociale activiteit</a:t>
                </a:r>
              </a:p>
            </p:txBody>
          </p:sp>
          <p:cxnSp>
            <p:nvCxnSpPr>
              <p:cNvPr id="23" name="Rechte verbindingslijn met pijl 22">
                <a:extLst>
                  <a:ext uri="{FF2B5EF4-FFF2-40B4-BE49-F238E27FC236}">
                    <a16:creationId xmlns:a16="http://schemas.microsoft.com/office/drawing/2014/main" id="{27BF16B7-6020-4EE7-BE76-97F94929AB8A}"/>
                  </a:ext>
                </a:extLst>
              </p:cNvPr>
              <p:cNvCxnSpPr>
                <a:cxnSpLocks/>
                <a:stCxn id="14" idx="3"/>
                <a:endCxn id="30" idx="1"/>
              </p:cNvCxnSpPr>
              <p:nvPr/>
            </p:nvCxnSpPr>
            <p:spPr>
              <a:xfrm flipV="1">
                <a:off x="7432353" y="3534566"/>
                <a:ext cx="684607" cy="734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B0D6D3BB-3272-4362-B648-B0EAF05ACC6D}"/>
                  </a:ext>
                </a:extLst>
              </p:cNvPr>
              <p:cNvCxnSpPr>
                <a:cxnSpLocks/>
                <a:stCxn id="6" idx="3"/>
                <a:endCxn id="30" idx="1"/>
              </p:cNvCxnSpPr>
              <p:nvPr/>
            </p:nvCxnSpPr>
            <p:spPr>
              <a:xfrm flipV="1">
                <a:off x="7432353" y="3534566"/>
                <a:ext cx="684607" cy="2048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2CBDD0AC-2374-4B87-A37F-F404EE9322A5}"/>
                  </a:ext>
                </a:extLst>
              </p:cNvPr>
              <p:cNvSpPr/>
              <p:nvPr/>
            </p:nvSpPr>
            <p:spPr>
              <a:xfrm>
                <a:off x="8116960" y="2657403"/>
                <a:ext cx="1909243" cy="1754326"/>
              </a:xfrm>
              <a:prstGeom prst="rect">
                <a:avLst/>
              </a:prstGeom>
              <a:solidFill>
                <a:schemeClr val="accent6">
                  <a:lumMod val="40000"/>
                  <a:lumOff val="60000"/>
                </a:schemeClr>
              </a:solidFill>
              <a:ln>
                <a:solidFill>
                  <a:schemeClr val="accent1"/>
                </a:solidFill>
              </a:ln>
            </p:spPr>
            <p:txBody>
              <a:bodyPr wrap="square">
                <a:spAutoFit/>
              </a:bodyPr>
              <a:lstStyle/>
              <a:p>
                <a:pPr algn="ctr"/>
                <a:r>
                  <a:rPr lang="nl-BE" dirty="0"/>
                  <a:t>Minder vertrouwen in elkaar en in instellingen (leiders, bedrijven,…)</a:t>
                </a:r>
              </a:p>
            </p:txBody>
          </p:sp>
          <p:sp>
            <p:nvSpPr>
              <p:cNvPr id="31" name="Tekstvak 30">
                <a:extLst>
                  <a:ext uri="{FF2B5EF4-FFF2-40B4-BE49-F238E27FC236}">
                    <a16:creationId xmlns:a16="http://schemas.microsoft.com/office/drawing/2014/main" id="{E9A54734-EDD8-4BB1-B45E-4583179A8CB6}"/>
                  </a:ext>
                </a:extLst>
              </p:cNvPr>
              <p:cNvSpPr txBox="1"/>
              <p:nvPr/>
            </p:nvSpPr>
            <p:spPr>
              <a:xfrm>
                <a:off x="10165813" y="3068872"/>
                <a:ext cx="1605492" cy="1477328"/>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nl-BE" dirty="0"/>
                  <a:t>Moeilijkere relaties</a:t>
                </a:r>
              </a:p>
              <a:p>
                <a:pPr algn="ctr"/>
                <a:r>
                  <a:rPr lang="nl-BE" dirty="0"/>
                  <a:t>en minder uitwisseling van kennis </a:t>
                </a:r>
              </a:p>
            </p:txBody>
          </p:sp>
          <p:cxnSp>
            <p:nvCxnSpPr>
              <p:cNvPr id="46" name="Rechte verbindingslijn met pijl 45">
                <a:extLst>
                  <a:ext uri="{FF2B5EF4-FFF2-40B4-BE49-F238E27FC236}">
                    <a16:creationId xmlns:a16="http://schemas.microsoft.com/office/drawing/2014/main" id="{11F9DA17-DAE2-4B5D-8553-98022A812621}"/>
                  </a:ext>
                </a:extLst>
              </p:cNvPr>
              <p:cNvCxnSpPr>
                <a:stCxn id="30" idx="3"/>
                <a:endCxn id="31" idx="1"/>
              </p:cNvCxnSpPr>
              <p:nvPr/>
            </p:nvCxnSpPr>
            <p:spPr>
              <a:xfrm>
                <a:off x="10026203" y="3534566"/>
                <a:ext cx="139610" cy="27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ep 25">
            <a:extLst>
              <a:ext uri="{FF2B5EF4-FFF2-40B4-BE49-F238E27FC236}">
                <a16:creationId xmlns:a16="http://schemas.microsoft.com/office/drawing/2014/main" id="{4787D5B8-2822-4F3F-86E0-C030CC087ABE}"/>
              </a:ext>
            </a:extLst>
          </p:cNvPr>
          <p:cNvGrpSpPr/>
          <p:nvPr/>
        </p:nvGrpSpPr>
        <p:grpSpPr>
          <a:xfrm>
            <a:off x="7432353" y="4269201"/>
            <a:ext cx="4577724" cy="2493963"/>
            <a:chOff x="7432353" y="4269201"/>
            <a:chExt cx="4577724" cy="2493963"/>
          </a:xfrm>
        </p:grpSpPr>
        <p:cxnSp>
          <p:nvCxnSpPr>
            <p:cNvPr id="48" name="Rechte verbindingslijn met pijl 47">
              <a:extLst>
                <a:ext uri="{FF2B5EF4-FFF2-40B4-BE49-F238E27FC236}">
                  <a16:creationId xmlns:a16="http://schemas.microsoft.com/office/drawing/2014/main" id="{E9D7ED62-6991-431E-B5E9-C1A34713278D}"/>
                </a:ext>
              </a:extLst>
            </p:cNvPr>
            <p:cNvCxnSpPr>
              <a:stCxn id="31" idx="2"/>
              <a:endCxn id="9" idx="0"/>
            </p:cNvCxnSpPr>
            <p:nvPr/>
          </p:nvCxnSpPr>
          <p:spPr>
            <a:xfrm>
              <a:off x="10968559" y="4546200"/>
              <a:ext cx="611208" cy="87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A49D11E2-BB00-4998-8602-7D0B890238D6}"/>
                </a:ext>
              </a:extLst>
            </p:cNvPr>
            <p:cNvGrpSpPr/>
            <p:nvPr/>
          </p:nvGrpSpPr>
          <p:grpSpPr>
            <a:xfrm>
              <a:off x="7432353" y="4269201"/>
              <a:ext cx="4577724" cy="2493963"/>
              <a:chOff x="7432353" y="4269201"/>
              <a:chExt cx="4577724" cy="2493963"/>
            </a:xfrm>
          </p:grpSpPr>
          <p:sp>
            <p:nvSpPr>
              <p:cNvPr id="9" name="Tekstvak 8">
                <a:extLst>
                  <a:ext uri="{FF2B5EF4-FFF2-40B4-BE49-F238E27FC236}">
                    <a16:creationId xmlns:a16="http://schemas.microsoft.com/office/drawing/2014/main" id="{0A1790B9-DB48-4F67-AD72-572F797749E0}"/>
                  </a:ext>
                </a:extLst>
              </p:cNvPr>
              <p:cNvSpPr txBox="1"/>
              <p:nvPr/>
            </p:nvSpPr>
            <p:spPr>
              <a:xfrm>
                <a:off x="11149457" y="5420286"/>
                <a:ext cx="860620" cy="369332"/>
              </a:xfrm>
              <a:prstGeom prst="rect">
                <a:avLst/>
              </a:prstGeom>
              <a:solidFill>
                <a:schemeClr val="bg1">
                  <a:lumMod val="85000"/>
                </a:schemeClr>
              </a:solidFill>
              <a:ln>
                <a:solidFill>
                  <a:schemeClr val="accent1"/>
                </a:solidFill>
              </a:ln>
            </p:spPr>
            <p:txBody>
              <a:bodyPr wrap="none" rtlCol="0">
                <a:spAutoFit/>
              </a:bodyPr>
              <a:lstStyle/>
              <a:p>
                <a:r>
                  <a:rPr lang="nl-BE" dirty="0"/>
                  <a:t>Isolatie</a:t>
                </a:r>
              </a:p>
            </p:txBody>
          </p:sp>
          <p:sp>
            <p:nvSpPr>
              <p:cNvPr id="29" name="Tekstvak 28">
                <a:extLst>
                  <a:ext uri="{FF2B5EF4-FFF2-40B4-BE49-F238E27FC236}">
                    <a16:creationId xmlns:a16="http://schemas.microsoft.com/office/drawing/2014/main" id="{1011A779-AA1E-4C0C-A1B1-7A53F3EABCDD}"/>
                  </a:ext>
                </a:extLst>
              </p:cNvPr>
              <p:cNvSpPr txBox="1"/>
              <p:nvPr/>
            </p:nvSpPr>
            <p:spPr>
              <a:xfrm>
                <a:off x="7957174" y="6116833"/>
                <a:ext cx="2706283" cy="646331"/>
              </a:xfrm>
              <a:prstGeom prst="rect">
                <a:avLst/>
              </a:prstGeom>
              <a:solidFill>
                <a:schemeClr val="bg1">
                  <a:lumMod val="85000"/>
                </a:schemeClr>
              </a:solidFill>
              <a:ln>
                <a:solidFill>
                  <a:srgbClr val="0070C0"/>
                </a:solidFill>
              </a:ln>
            </p:spPr>
            <p:txBody>
              <a:bodyPr wrap="square" rtlCol="0">
                <a:spAutoFit/>
              </a:bodyPr>
              <a:lstStyle/>
              <a:p>
                <a:r>
                  <a:rPr lang="nl-BE" dirty="0"/>
                  <a:t>Minder face </a:t>
                </a:r>
                <a:r>
                  <a:rPr lang="nl-BE" dirty="0" err="1"/>
                  <a:t>to</a:t>
                </a:r>
                <a:r>
                  <a:rPr lang="nl-BE" dirty="0"/>
                  <a:t> face contacten op het werk</a:t>
                </a:r>
              </a:p>
            </p:txBody>
          </p:sp>
          <p:cxnSp>
            <p:nvCxnSpPr>
              <p:cNvPr id="4" name="Rechte verbindingslijn met pijl 3">
                <a:extLst>
                  <a:ext uri="{FF2B5EF4-FFF2-40B4-BE49-F238E27FC236}">
                    <a16:creationId xmlns:a16="http://schemas.microsoft.com/office/drawing/2014/main" id="{844983B7-E8D8-4CFB-B641-228330121E4B}"/>
                  </a:ext>
                </a:extLst>
              </p:cNvPr>
              <p:cNvCxnSpPr>
                <a:stCxn id="29" idx="0"/>
                <a:endCxn id="9" idx="2"/>
              </p:cNvCxnSpPr>
              <p:nvPr/>
            </p:nvCxnSpPr>
            <p:spPr>
              <a:xfrm flipV="1">
                <a:off x="9310316" y="5789618"/>
                <a:ext cx="2269451" cy="327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CABD494B-B9B1-4E2C-AA0E-1C91248DA6D1}"/>
                  </a:ext>
                </a:extLst>
              </p:cNvPr>
              <p:cNvCxnSpPr>
                <a:cxnSpLocks/>
                <a:stCxn id="29" idx="0"/>
                <a:endCxn id="30" idx="2"/>
              </p:cNvCxnSpPr>
              <p:nvPr/>
            </p:nvCxnSpPr>
            <p:spPr>
              <a:xfrm flipH="1" flipV="1">
                <a:off x="9071582" y="4411729"/>
                <a:ext cx="238734" cy="170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a:extLst>
                  <a:ext uri="{FF2B5EF4-FFF2-40B4-BE49-F238E27FC236}">
                    <a16:creationId xmlns:a16="http://schemas.microsoft.com/office/drawing/2014/main" id="{CE43699B-75FF-43C1-B0D2-3E1593A76F46}"/>
                  </a:ext>
                </a:extLst>
              </p:cNvPr>
              <p:cNvCxnSpPr>
                <a:stCxn id="6" idx="3"/>
                <a:endCxn id="9" idx="1"/>
              </p:cNvCxnSpPr>
              <p:nvPr/>
            </p:nvCxnSpPr>
            <p:spPr>
              <a:xfrm>
                <a:off x="7432353" y="5583408"/>
                <a:ext cx="3717104" cy="2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Rechte verbindingslijn met pijl 73">
                <a:extLst>
                  <a:ext uri="{FF2B5EF4-FFF2-40B4-BE49-F238E27FC236}">
                    <a16:creationId xmlns:a16="http://schemas.microsoft.com/office/drawing/2014/main" id="{4B101B53-60FB-4D9F-8446-226030667B0D}"/>
                  </a:ext>
                </a:extLst>
              </p:cNvPr>
              <p:cNvCxnSpPr>
                <a:stCxn id="14" idx="3"/>
                <a:endCxn id="9" idx="1"/>
              </p:cNvCxnSpPr>
              <p:nvPr/>
            </p:nvCxnSpPr>
            <p:spPr>
              <a:xfrm>
                <a:off x="7432353" y="4269201"/>
                <a:ext cx="3717104" cy="1335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ep 4">
            <a:extLst>
              <a:ext uri="{FF2B5EF4-FFF2-40B4-BE49-F238E27FC236}">
                <a16:creationId xmlns:a16="http://schemas.microsoft.com/office/drawing/2014/main" id="{2418BB46-76AB-40B5-90BB-98FC7A23C6A9}"/>
              </a:ext>
            </a:extLst>
          </p:cNvPr>
          <p:cNvGrpSpPr/>
          <p:nvPr/>
        </p:nvGrpSpPr>
        <p:grpSpPr>
          <a:xfrm>
            <a:off x="3713512" y="167857"/>
            <a:ext cx="5401226" cy="1452338"/>
            <a:chOff x="3713512" y="167857"/>
            <a:chExt cx="5401226" cy="1452338"/>
          </a:xfrm>
        </p:grpSpPr>
        <p:cxnSp>
          <p:nvCxnSpPr>
            <p:cNvPr id="33" name="Rechte verbindingslijn met pijl 32">
              <a:extLst>
                <a:ext uri="{FF2B5EF4-FFF2-40B4-BE49-F238E27FC236}">
                  <a16:creationId xmlns:a16="http://schemas.microsoft.com/office/drawing/2014/main" id="{EEFF3ECF-F8E5-45A6-8093-B04AA1B7E792}"/>
                </a:ext>
              </a:extLst>
            </p:cNvPr>
            <p:cNvCxnSpPr>
              <a:cxnSpLocks/>
              <a:stCxn id="36" idx="2"/>
              <a:endCxn id="13" idx="0"/>
            </p:cNvCxnSpPr>
            <p:nvPr/>
          </p:nvCxnSpPr>
          <p:spPr>
            <a:xfrm flipH="1">
              <a:off x="6823164" y="985665"/>
              <a:ext cx="1081531" cy="634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E6B096C0-DB1C-4287-9C0E-D65A53396D30}"/>
                </a:ext>
              </a:extLst>
            </p:cNvPr>
            <p:cNvCxnSpPr>
              <a:cxnSpLocks/>
              <a:stCxn id="38" idx="2"/>
              <a:endCxn id="13" idx="0"/>
            </p:cNvCxnSpPr>
            <p:nvPr/>
          </p:nvCxnSpPr>
          <p:spPr>
            <a:xfrm>
              <a:off x="5835343" y="537189"/>
              <a:ext cx="987821" cy="108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DE09E556-2198-4AFB-9EE1-0986A8EF704D}"/>
                </a:ext>
              </a:extLst>
            </p:cNvPr>
            <p:cNvSpPr txBox="1"/>
            <p:nvPr/>
          </p:nvSpPr>
          <p:spPr>
            <a:xfrm>
              <a:off x="6694652" y="616333"/>
              <a:ext cx="2420086" cy="369332"/>
            </a:xfrm>
            <a:prstGeom prst="rect">
              <a:avLst/>
            </a:prstGeom>
            <a:solidFill>
              <a:srgbClr val="FFFF00"/>
            </a:solidFill>
            <a:ln>
              <a:solidFill>
                <a:srgbClr val="002060"/>
              </a:solidFill>
            </a:ln>
          </p:spPr>
          <p:txBody>
            <a:bodyPr wrap="none" rtlCol="0">
              <a:spAutoFit/>
            </a:bodyPr>
            <a:lstStyle/>
            <a:p>
              <a:r>
                <a:rPr lang="nl-BE" dirty="0"/>
                <a:t>Afbouw (op)vangnetten</a:t>
              </a:r>
            </a:p>
          </p:txBody>
        </p:sp>
        <p:sp>
          <p:nvSpPr>
            <p:cNvPr id="38" name="Rechthoek 37">
              <a:extLst>
                <a:ext uri="{FF2B5EF4-FFF2-40B4-BE49-F238E27FC236}">
                  <a16:creationId xmlns:a16="http://schemas.microsoft.com/office/drawing/2014/main" id="{EF719A2B-03A2-4614-AF9D-AEB26926A525}"/>
                </a:ext>
              </a:extLst>
            </p:cNvPr>
            <p:cNvSpPr/>
            <p:nvPr/>
          </p:nvSpPr>
          <p:spPr>
            <a:xfrm>
              <a:off x="3713512" y="167857"/>
              <a:ext cx="4243662" cy="369332"/>
            </a:xfrm>
            <a:prstGeom prst="rect">
              <a:avLst/>
            </a:prstGeom>
            <a:solidFill>
              <a:srgbClr val="FFFF00"/>
            </a:solidFill>
            <a:ln>
              <a:solidFill>
                <a:schemeClr val="accent1"/>
              </a:solidFill>
            </a:ln>
          </p:spPr>
          <p:txBody>
            <a:bodyPr wrap="none">
              <a:spAutoFit/>
            </a:bodyPr>
            <a:lstStyle/>
            <a:p>
              <a:r>
                <a:rPr lang="nl-BE" dirty="0"/>
                <a:t>Aantasting spaargeld / verhoging schulden</a:t>
              </a:r>
            </a:p>
          </p:txBody>
        </p:sp>
      </p:grpSp>
    </p:spTree>
    <p:custDataLst>
      <p:tags r:id="rId1"/>
    </p:custDataLst>
    <p:extLst>
      <p:ext uri="{BB962C8B-B14F-4D97-AF65-F5344CB8AC3E}">
        <p14:creationId xmlns:p14="http://schemas.microsoft.com/office/powerpoint/2010/main" val="16441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030ED-62A6-4C99-9D06-D20D5A36DB95}"/>
              </a:ext>
            </a:extLst>
          </p:cNvPr>
          <p:cNvSpPr>
            <a:spLocks noGrp="1"/>
          </p:cNvSpPr>
          <p:nvPr>
            <p:ph type="title"/>
          </p:nvPr>
        </p:nvSpPr>
        <p:spPr>
          <a:xfrm>
            <a:off x="57912" y="-232282"/>
            <a:ext cx="3977238" cy="989442"/>
          </a:xfrm>
        </p:spPr>
        <p:txBody>
          <a:bodyPr>
            <a:normAutofit/>
          </a:bodyPr>
          <a:lstStyle/>
          <a:p>
            <a:r>
              <a:rPr lang="nl-BE" sz="2800" dirty="0"/>
              <a:t>Maatschappij: negatief</a:t>
            </a:r>
          </a:p>
        </p:txBody>
      </p:sp>
      <p:sp>
        <p:nvSpPr>
          <p:cNvPr id="11" name="Rechthoek 10">
            <a:extLst>
              <a:ext uri="{FF2B5EF4-FFF2-40B4-BE49-F238E27FC236}">
                <a16:creationId xmlns:a16="http://schemas.microsoft.com/office/drawing/2014/main" id="{3A8620F1-1B1E-417F-A5F7-BB159899C0CB}"/>
              </a:ext>
            </a:extLst>
          </p:cNvPr>
          <p:cNvSpPr/>
          <p:nvPr/>
        </p:nvSpPr>
        <p:spPr>
          <a:xfrm>
            <a:off x="29446" y="1228036"/>
            <a:ext cx="1874846" cy="1077218"/>
          </a:xfrm>
          <a:prstGeom prst="rect">
            <a:avLst/>
          </a:prstGeom>
          <a:solidFill>
            <a:schemeClr val="accent6">
              <a:lumMod val="40000"/>
              <a:lumOff val="60000"/>
            </a:schemeClr>
          </a:solidFill>
        </p:spPr>
        <p:txBody>
          <a:bodyPr wrap="square">
            <a:spAutoFit/>
          </a:bodyPr>
          <a:lstStyle/>
          <a:p>
            <a:pPr algn="ctr"/>
            <a:r>
              <a:rPr lang="nl-BE" sz="1600" b="1" dirty="0"/>
              <a:t>Meer passieve </a:t>
            </a:r>
            <a:r>
              <a:rPr lang="nl-BE" sz="1600" b="1" dirty="0" err="1"/>
              <a:t>vrijetijds-besteding</a:t>
            </a:r>
            <a:r>
              <a:rPr lang="nl-BE" sz="1600" b="1" dirty="0"/>
              <a:t> (TV kijken) </a:t>
            </a:r>
            <a:r>
              <a:rPr lang="nl-BE" sz="1600" b="1" dirty="0" err="1"/>
              <a:t>ipv</a:t>
            </a:r>
            <a:r>
              <a:rPr lang="nl-BE" sz="1600" b="1" dirty="0"/>
              <a:t> “leven” naast werk</a:t>
            </a:r>
          </a:p>
        </p:txBody>
      </p:sp>
      <p:sp>
        <p:nvSpPr>
          <p:cNvPr id="8" name="Rechthoek 7">
            <a:extLst>
              <a:ext uri="{FF2B5EF4-FFF2-40B4-BE49-F238E27FC236}">
                <a16:creationId xmlns:a16="http://schemas.microsoft.com/office/drawing/2014/main" id="{200C4DA4-13C6-4553-B14A-B967D195466C}"/>
              </a:ext>
            </a:extLst>
          </p:cNvPr>
          <p:cNvSpPr/>
          <p:nvPr/>
        </p:nvSpPr>
        <p:spPr>
          <a:xfrm>
            <a:off x="-46124" y="4462176"/>
            <a:ext cx="2731081" cy="1077218"/>
          </a:xfrm>
          <a:prstGeom prst="rect">
            <a:avLst/>
          </a:prstGeom>
          <a:solidFill>
            <a:schemeClr val="accent6">
              <a:lumMod val="40000"/>
              <a:lumOff val="60000"/>
            </a:schemeClr>
          </a:solidFill>
        </p:spPr>
        <p:txBody>
          <a:bodyPr wrap="square">
            <a:spAutoFit/>
          </a:bodyPr>
          <a:lstStyle/>
          <a:p>
            <a:pPr algn="ctr"/>
            <a:r>
              <a:rPr lang="nl-BE" sz="1600" b="1" dirty="0"/>
              <a:t>Samenstelling gezinnen: kleiner en </a:t>
            </a:r>
            <a:r>
              <a:rPr lang="nl-BE" sz="1600" b="1" dirty="0" err="1"/>
              <a:t>wedersamengesteld</a:t>
            </a:r>
            <a:r>
              <a:rPr lang="nl-BE" sz="1600" b="1" dirty="0"/>
              <a:t> (na scheiding)</a:t>
            </a:r>
          </a:p>
        </p:txBody>
      </p:sp>
      <p:sp>
        <p:nvSpPr>
          <p:cNvPr id="51" name="Tekstvak 50">
            <a:extLst>
              <a:ext uri="{FF2B5EF4-FFF2-40B4-BE49-F238E27FC236}">
                <a16:creationId xmlns:a16="http://schemas.microsoft.com/office/drawing/2014/main" id="{97B0B8A7-09BE-4677-AC23-3E9D2ABED26C}"/>
              </a:ext>
            </a:extLst>
          </p:cNvPr>
          <p:cNvSpPr txBox="1"/>
          <p:nvPr/>
        </p:nvSpPr>
        <p:spPr>
          <a:xfrm>
            <a:off x="627076" y="3832669"/>
            <a:ext cx="1946511" cy="584775"/>
          </a:xfrm>
          <a:prstGeom prst="rect">
            <a:avLst/>
          </a:prstGeom>
          <a:solidFill>
            <a:schemeClr val="accent6">
              <a:lumMod val="40000"/>
              <a:lumOff val="60000"/>
            </a:schemeClr>
          </a:solidFill>
          <a:ln>
            <a:noFill/>
          </a:ln>
        </p:spPr>
        <p:txBody>
          <a:bodyPr wrap="square" rtlCol="0">
            <a:spAutoFit/>
          </a:bodyPr>
          <a:lstStyle/>
          <a:p>
            <a:pPr algn="ctr"/>
            <a:r>
              <a:rPr lang="nl-BE" sz="1600" b="1" dirty="0"/>
              <a:t>Kortere contracten met werkgevers</a:t>
            </a:r>
          </a:p>
        </p:txBody>
      </p:sp>
      <p:grpSp>
        <p:nvGrpSpPr>
          <p:cNvPr id="17" name="Groep 16">
            <a:extLst>
              <a:ext uri="{FF2B5EF4-FFF2-40B4-BE49-F238E27FC236}">
                <a16:creationId xmlns:a16="http://schemas.microsoft.com/office/drawing/2014/main" id="{065C0141-F917-4C5A-BD6A-6DF07A4B5DD7}"/>
              </a:ext>
            </a:extLst>
          </p:cNvPr>
          <p:cNvGrpSpPr/>
          <p:nvPr/>
        </p:nvGrpSpPr>
        <p:grpSpPr>
          <a:xfrm>
            <a:off x="966869" y="2305254"/>
            <a:ext cx="7656689" cy="4195312"/>
            <a:chOff x="966869" y="2305254"/>
            <a:chExt cx="7656689" cy="4195312"/>
          </a:xfrm>
        </p:grpSpPr>
        <p:cxnSp>
          <p:nvCxnSpPr>
            <p:cNvPr id="5" name="Rechte verbindingslijn met pijl 4">
              <a:extLst>
                <a:ext uri="{FF2B5EF4-FFF2-40B4-BE49-F238E27FC236}">
                  <a16:creationId xmlns:a16="http://schemas.microsoft.com/office/drawing/2014/main" id="{5BDF39B0-18E0-4637-B674-BD2C1D102908}"/>
                </a:ext>
              </a:extLst>
            </p:cNvPr>
            <p:cNvCxnSpPr>
              <a:cxnSpLocks/>
              <a:stCxn id="8" idx="3"/>
              <a:endCxn id="9" idx="1"/>
            </p:cNvCxnSpPr>
            <p:nvPr/>
          </p:nvCxnSpPr>
          <p:spPr>
            <a:xfrm>
              <a:off x="2684957" y="5000785"/>
              <a:ext cx="3332711" cy="108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D16DC71E-468C-480C-879C-E2467AA6FFFB}"/>
                </a:ext>
              </a:extLst>
            </p:cNvPr>
            <p:cNvSpPr/>
            <p:nvPr/>
          </p:nvSpPr>
          <p:spPr>
            <a:xfrm>
              <a:off x="6017668" y="5669569"/>
              <a:ext cx="2605890" cy="830997"/>
            </a:xfrm>
            <a:prstGeom prst="rect">
              <a:avLst/>
            </a:prstGeom>
            <a:solidFill>
              <a:schemeClr val="accent6">
                <a:lumMod val="40000"/>
                <a:lumOff val="60000"/>
              </a:schemeClr>
            </a:solidFill>
          </p:spPr>
          <p:txBody>
            <a:bodyPr wrap="square">
              <a:spAutoFit/>
            </a:bodyPr>
            <a:lstStyle/>
            <a:p>
              <a:pPr algn="ctr"/>
              <a:r>
                <a:rPr lang="nl-BE" sz="1600" dirty="0"/>
                <a:t>Minder vertrouwen in elkaar en in instellingen (leiders, bedrijven,…)</a:t>
              </a:r>
            </a:p>
          </p:txBody>
        </p:sp>
        <p:cxnSp>
          <p:nvCxnSpPr>
            <p:cNvPr id="30" name="Rechte verbindingslijn met pijl 29">
              <a:extLst>
                <a:ext uri="{FF2B5EF4-FFF2-40B4-BE49-F238E27FC236}">
                  <a16:creationId xmlns:a16="http://schemas.microsoft.com/office/drawing/2014/main" id="{605881C5-129A-4AA7-9B86-499A32580505}"/>
                </a:ext>
              </a:extLst>
            </p:cNvPr>
            <p:cNvCxnSpPr>
              <a:cxnSpLocks/>
              <a:stCxn id="11" idx="2"/>
              <a:endCxn id="31" idx="1"/>
            </p:cNvCxnSpPr>
            <p:nvPr/>
          </p:nvCxnSpPr>
          <p:spPr>
            <a:xfrm>
              <a:off x="966869" y="2305254"/>
              <a:ext cx="799739" cy="97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1AE66319-C913-4D7A-BC9D-3E3DD68DEE5E}"/>
                </a:ext>
              </a:extLst>
            </p:cNvPr>
            <p:cNvSpPr txBox="1"/>
            <p:nvPr/>
          </p:nvSpPr>
          <p:spPr>
            <a:xfrm>
              <a:off x="1766608" y="2868261"/>
              <a:ext cx="3122029" cy="830997"/>
            </a:xfrm>
            <a:prstGeom prst="rect">
              <a:avLst/>
            </a:prstGeom>
            <a:solidFill>
              <a:schemeClr val="accent6">
                <a:lumMod val="40000"/>
                <a:lumOff val="60000"/>
              </a:schemeClr>
            </a:solidFill>
          </p:spPr>
          <p:txBody>
            <a:bodyPr wrap="square" rtlCol="0">
              <a:spAutoFit/>
            </a:bodyPr>
            <a:lstStyle/>
            <a:p>
              <a:pPr algn="ctr"/>
              <a:r>
                <a:rPr lang="nl-BE" sz="1600" b="1" dirty="0"/>
                <a:t>Eenzijdig negatieve berichtgeving (sociale) media over corruptie, bankroet / schandalen</a:t>
              </a:r>
            </a:p>
          </p:txBody>
        </p:sp>
        <p:cxnSp>
          <p:nvCxnSpPr>
            <p:cNvPr id="36" name="Rechte verbindingslijn met pijl 35">
              <a:extLst>
                <a:ext uri="{FF2B5EF4-FFF2-40B4-BE49-F238E27FC236}">
                  <a16:creationId xmlns:a16="http://schemas.microsoft.com/office/drawing/2014/main" id="{FA6A6E88-3597-49BF-B2C5-78F34BF2B148}"/>
                </a:ext>
              </a:extLst>
            </p:cNvPr>
            <p:cNvCxnSpPr>
              <a:cxnSpLocks/>
              <a:stCxn id="31" idx="3"/>
              <a:endCxn id="9" idx="1"/>
            </p:cNvCxnSpPr>
            <p:nvPr/>
          </p:nvCxnSpPr>
          <p:spPr>
            <a:xfrm>
              <a:off x="4888637" y="3283760"/>
              <a:ext cx="1129031" cy="2801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C553E26E-3A05-4D8A-BCC0-BFE54D4D0F8E}"/>
                </a:ext>
              </a:extLst>
            </p:cNvPr>
            <p:cNvCxnSpPr>
              <a:cxnSpLocks/>
              <a:stCxn id="51" idx="3"/>
              <a:endCxn id="9" idx="1"/>
            </p:cNvCxnSpPr>
            <p:nvPr/>
          </p:nvCxnSpPr>
          <p:spPr>
            <a:xfrm>
              <a:off x="2573587" y="4125057"/>
              <a:ext cx="3444081" cy="1960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9" name="Groep 18">
            <a:extLst>
              <a:ext uri="{FF2B5EF4-FFF2-40B4-BE49-F238E27FC236}">
                <a16:creationId xmlns:a16="http://schemas.microsoft.com/office/drawing/2014/main" id="{4FC10316-DE5A-45E5-B5A4-EA41B942C031}"/>
              </a:ext>
            </a:extLst>
          </p:cNvPr>
          <p:cNvGrpSpPr/>
          <p:nvPr/>
        </p:nvGrpSpPr>
        <p:grpSpPr>
          <a:xfrm>
            <a:off x="1713070" y="2468356"/>
            <a:ext cx="9201340" cy="4409236"/>
            <a:chOff x="1713070" y="2468356"/>
            <a:chExt cx="9201340" cy="4409236"/>
          </a:xfrm>
        </p:grpSpPr>
        <p:grpSp>
          <p:nvGrpSpPr>
            <p:cNvPr id="18" name="Groep 17">
              <a:extLst>
                <a:ext uri="{FF2B5EF4-FFF2-40B4-BE49-F238E27FC236}">
                  <a16:creationId xmlns:a16="http://schemas.microsoft.com/office/drawing/2014/main" id="{E2BEF4F9-88B6-4EA6-BABE-E7449196A325}"/>
                </a:ext>
              </a:extLst>
            </p:cNvPr>
            <p:cNvGrpSpPr/>
            <p:nvPr/>
          </p:nvGrpSpPr>
          <p:grpSpPr>
            <a:xfrm>
              <a:off x="1713070" y="2810533"/>
              <a:ext cx="4304598" cy="4067059"/>
              <a:chOff x="1713070" y="2810533"/>
              <a:chExt cx="4304598" cy="4067059"/>
            </a:xfrm>
          </p:grpSpPr>
          <p:sp>
            <p:nvSpPr>
              <p:cNvPr id="37" name="Rechthoek 36">
                <a:extLst>
                  <a:ext uri="{FF2B5EF4-FFF2-40B4-BE49-F238E27FC236}">
                    <a16:creationId xmlns:a16="http://schemas.microsoft.com/office/drawing/2014/main" id="{265D1F17-AE4A-4A95-AEDE-1E69A9DF5B47}"/>
                  </a:ext>
                </a:extLst>
              </p:cNvPr>
              <p:cNvSpPr/>
              <p:nvPr/>
            </p:nvSpPr>
            <p:spPr>
              <a:xfrm>
                <a:off x="1904292" y="6292817"/>
                <a:ext cx="2785307" cy="584775"/>
              </a:xfrm>
              <a:prstGeom prst="rect">
                <a:avLst/>
              </a:prstGeom>
              <a:solidFill>
                <a:srgbClr val="FF5050"/>
              </a:solidFill>
              <a:ln>
                <a:solidFill>
                  <a:srgbClr val="0070C0"/>
                </a:solidFill>
              </a:ln>
            </p:spPr>
            <p:txBody>
              <a:bodyPr wrap="square">
                <a:spAutoFit/>
              </a:bodyPr>
              <a:lstStyle/>
              <a:p>
                <a:pPr algn="r"/>
                <a:r>
                  <a:rPr lang="nl-BE" sz="1600" dirty="0"/>
                  <a:t>Gezinnen en gemeenschappen vallen fysiek uiteen</a:t>
                </a:r>
              </a:p>
            </p:txBody>
          </p:sp>
          <p:cxnSp>
            <p:nvCxnSpPr>
              <p:cNvPr id="40" name="Rechte verbindingslijn met pijl 39">
                <a:extLst>
                  <a:ext uri="{FF2B5EF4-FFF2-40B4-BE49-F238E27FC236}">
                    <a16:creationId xmlns:a16="http://schemas.microsoft.com/office/drawing/2014/main" id="{660F1A90-FC07-4DDA-86D6-0ACAD5609D3F}"/>
                  </a:ext>
                </a:extLst>
              </p:cNvPr>
              <p:cNvCxnSpPr>
                <a:cxnSpLocks/>
                <a:stCxn id="37" idx="3"/>
                <a:endCxn id="9" idx="1"/>
              </p:cNvCxnSpPr>
              <p:nvPr/>
            </p:nvCxnSpPr>
            <p:spPr>
              <a:xfrm flipV="1">
                <a:off x="4689599" y="6085068"/>
                <a:ext cx="1328069" cy="500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C7283231-88A8-49B9-83F7-3AAF7EC68BCC}"/>
                  </a:ext>
                </a:extLst>
              </p:cNvPr>
              <p:cNvCxnSpPr>
                <a:cxnSpLocks/>
                <a:stCxn id="38" idx="2"/>
                <a:endCxn id="9" idx="1"/>
              </p:cNvCxnSpPr>
              <p:nvPr/>
            </p:nvCxnSpPr>
            <p:spPr>
              <a:xfrm>
                <a:off x="4953850" y="2810533"/>
                <a:ext cx="1063818" cy="327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kstvak 84">
                <a:extLst>
                  <a:ext uri="{FF2B5EF4-FFF2-40B4-BE49-F238E27FC236}">
                    <a16:creationId xmlns:a16="http://schemas.microsoft.com/office/drawing/2014/main" id="{FA1F8301-7B1B-49E8-B580-E629D986AFCA}"/>
                  </a:ext>
                </a:extLst>
              </p:cNvPr>
              <p:cNvSpPr txBox="1"/>
              <p:nvPr/>
            </p:nvSpPr>
            <p:spPr>
              <a:xfrm>
                <a:off x="1713070" y="5628857"/>
                <a:ext cx="2706283" cy="584775"/>
              </a:xfrm>
              <a:prstGeom prst="rect">
                <a:avLst/>
              </a:prstGeom>
              <a:solidFill>
                <a:schemeClr val="bg1">
                  <a:lumMod val="85000"/>
                </a:schemeClr>
              </a:solidFill>
              <a:ln>
                <a:solidFill>
                  <a:srgbClr val="0070C0"/>
                </a:solidFill>
              </a:ln>
            </p:spPr>
            <p:txBody>
              <a:bodyPr wrap="square" rtlCol="0">
                <a:spAutoFit/>
              </a:bodyPr>
              <a:lstStyle/>
              <a:p>
                <a:pPr algn="ctr"/>
                <a:r>
                  <a:rPr lang="nl-BE" sz="1600" dirty="0"/>
                  <a:t>Minder face </a:t>
                </a:r>
                <a:r>
                  <a:rPr lang="nl-BE" sz="1600" dirty="0" err="1"/>
                  <a:t>to</a:t>
                </a:r>
                <a:r>
                  <a:rPr lang="nl-BE" sz="1600" dirty="0"/>
                  <a:t> face contacten op het werk</a:t>
                </a:r>
              </a:p>
            </p:txBody>
          </p:sp>
          <p:cxnSp>
            <p:nvCxnSpPr>
              <p:cNvPr id="87" name="Rechte verbindingslijn met pijl 86">
                <a:extLst>
                  <a:ext uri="{FF2B5EF4-FFF2-40B4-BE49-F238E27FC236}">
                    <a16:creationId xmlns:a16="http://schemas.microsoft.com/office/drawing/2014/main" id="{CE7DB1E7-F754-43EB-82B1-D7EF990C7DE7}"/>
                  </a:ext>
                </a:extLst>
              </p:cNvPr>
              <p:cNvCxnSpPr>
                <a:cxnSpLocks/>
                <a:stCxn id="85" idx="3"/>
                <a:endCxn id="9" idx="1"/>
              </p:cNvCxnSpPr>
              <p:nvPr/>
            </p:nvCxnSpPr>
            <p:spPr>
              <a:xfrm>
                <a:off x="4419353" y="5921245"/>
                <a:ext cx="1598315" cy="16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90" name="Rechte verbindingslijn met pijl 189">
              <a:extLst>
                <a:ext uri="{FF2B5EF4-FFF2-40B4-BE49-F238E27FC236}">
                  <a16:creationId xmlns:a16="http://schemas.microsoft.com/office/drawing/2014/main" id="{56A2A0B3-95A3-4E0D-90E6-2B04922C975C}"/>
                </a:ext>
              </a:extLst>
            </p:cNvPr>
            <p:cNvCxnSpPr>
              <a:cxnSpLocks/>
              <a:stCxn id="194" idx="1"/>
              <a:endCxn id="9" idx="0"/>
            </p:cNvCxnSpPr>
            <p:nvPr/>
          </p:nvCxnSpPr>
          <p:spPr>
            <a:xfrm flipH="1">
              <a:off x="7320613" y="2468356"/>
              <a:ext cx="3593797" cy="3201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ep 3">
            <a:extLst>
              <a:ext uri="{FF2B5EF4-FFF2-40B4-BE49-F238E27FC236}">
                <a16:creationId xmlns:a16="http://schemas.microsoft.com/office/drawing/2014/main" id="{B25994C9-3C57-4660-B708-0F21CD549315}"/>
              </a:ext>
            </a:extLst>
          </p:cNvPr>
          <p:cNvGrpSpPr/>
          <p:nvPr/>
        </p:nvGrpSpPr>
        <p:grpSpPr>
          <a:xfrm>
            <a:off x="1904292" y="1446097"/>
            <a:ext cx="4237860" cy="1364436"/>
            <a:chOff x="1904292" y="1446097"/>
            <a:chExt cx="4237860" cy="1364436"/>
          </a:xfrm>
        </p:grpSpPr>
        <p:sp>
          <p:nvSpPr>
            <p:cNvPr id="38" name="Tekstvak 37">
              <a:extLst>
                <a:ext uri="{FF2B5EF4-FFF2-40B4-BE49-F238E27FC236}">
                  <a16:creationId xmlns:a16="http://schemas.microsoft.com/office/drawing/2014/main" id="{E3BC2F83-6074-41F0-A195-A7835B002773}"/>
                </a:ext>
              </a:extLst>
            </p:cNvPr>
            <p:cNvSpPr txBox="1"/>
            <p:nvPr/>
          </p:nvSpPr>
          <p:spPr>
            <a:xfrm>
              <a:off x="4051431" y="1703905"/>
              <a:ext cx="1804837" cy="1106628"/>
            </a:xfrm>
            <a:prstGeom prst="rect">
              <a:avLst/>
            </a:prstGeom>
            <a:solidFill>
              <a:srgbClr val="FF5050"/>
            </a:solidFill>
            <a:ln>
              <a:solidFill>
                <a:srgbClr val="0070C0"/>
              </a:solidFill>
            </a:ln>
          </p:spPr>
          <p:txBody>
            <a:bodyPr wrap="square" rtlCol="0">
              <a:spAutoFit/>
            </a:bodyPr>
            <a:lstStyle/>
            <a:p>
              <a:r>
                <a:rPr lang="nl-BE" sz="1600" dirty="0"/>
                <a:t>Anonimiteit van de stad, met weinig gemeenschapszin en sociale activiteit</a:t>
              </a:r>
            </a:p>
          </p:txBody>
        </p:sp>
        <p:cxnSp>
          <p:nvCxnSpPr>
            <p:cNvPr id="56" name="Rechte verbindingslijn met pijl 55">
              <a:extLst>
                <a:ext uri="{FF2B5EF4-FFF2-40B4-BE49-F238E27FC236}">
                  <a16:creationId xmlns:a16="http://schemas.microsoft.com/office/drawing/2014/main" id="{91B61905-303A-4EFD-A147-746054844621}"/>
                </a:ext>
              </a:extLst>
            </p:cNvPr>
            <p:cNvCxnSpPr>
              <a:cxnSpLocks/>
              <a:stCxn id="11" idx="3"/>
              <a:endCxn id="38" idx="1"/>
            </p:cNvCxnSpPr>
            <p:nvPr/>
          </p:nvCxnSpPr>
          <p:spPr>
            <a:xfrm>
              <a:off x="1904292" y="1766645"/>
              <a:ext cx="2147139" cy="490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Rechte verbindingslijn met pijl 196">
              <a:extLst>
                <a:ext uri="{FF2B5EF4-FFF2-40B4-BE49-F238E27FC236}">
                  <a16:creationId xmlns:a16="http://schemas.microsoft.com/office/drawing/2014/main" id="{A917EC5C-AB8F-4116-8DC7-F1B5C6243CF4}"/>
                </a:ext>
              </a:extLst>
            </p:cNvPr>
            <p:cNvCxnSpPr>
              <a:cxnSpLocks/>
              <a:stCxn id="38" idx="3"/>
              <a:endCxn id="88" idx="1"/>
            </p:cNvCxnSpPr>
            <p:nvPr/>
          </p:nvCxnSpPr>
          <p:spPr>
            <a:xfrm flipV="1">
              <a:off x="5856268" y="1446097"/>
              <a:ext cx="285884" cy="811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1" name="Tekstvak 420">
            <a:extLst>
              <a:ext uri="{FF2B5EF4-FFF2-40B4-BE49-F238E27FC236}">
                <a16:creationId xmlns:a16="http://schemas.microsoft.com/office/drawing/2014/main" id="{63E3419C-FC4B-4E27-B2F7-932C14B84F8F}"/>
              </a:ext>
            </a:extLst>
          </p:cNvPr>
          <p:cNvSpPr txBox="1"/>
          <p:nvPr/>
        </p:nvSpPr>
        <p:spPr>
          <a:xfrm>
            <a:off x="14238" y="797094"/>
            <a:ext cx="2772257" cy="338554"/>
          </a:xfrm>
          <a:prstGeom prst="rect">
            <a:avLst/>
          </a:prstGeom>
          <a:solidFill>
            <a:schemeClr val="accent6">
              <a:lumMod val="40000"/>
              <a:lumOff val="60000"/>
            </a:schemeClr>
          </a:solidFill>
        </p:spPr>
        <p:txBody>
          <a:bodyPr wrap="square" rtlCol="0">
            <a:spAutoFit/>
          </a:bodyPr>
          <a:lstStyle/>
          <a:p>
            <a:r>
              <a:rPr lang="nl-BE" sz="1600" b="1" dirty="0"/>
              <a:t>Opkomst narcistische gen Z</a:t>
            </a:r>
          </a:p>
        </p:txBody>
      </p:sp>
      <p:grpSp>
        <p:nvGrpSpPr>
          <p:cNvPr id="6" name="Groep 5">
            <a:extLst>
              <a:ext uri="{FF2B5EF4-FFF2-40B4-BE49-F238E27FC236}">
                <a16:creationId xmlns:a16="http://schemas.microsoft.com/office/drawing/2014/main" id="{B8005CE7-3E19-4C98-A2CD-84C3F3709875}"/>
              </a:ext>
            </a:extLst>
          </p:cNvPr>
          <p:cNvGrpSpPr/>
          <p:nvPr/>
        </p:nvGrpSpPr>
        <p:grpSpPr>
          <a:xfrm>
            <a:off x="5856268" y="63536"/>
            <a:ext cx="6373517" cy="2697207"/>
            <a:chOff x="5856268" y="63536"/>
            <a:chExt cx="6373517" cy="2697207"/>
          </a:xfrm>
        </p:grpSpPr>
        <p:cxnSp>
          <p:nvCxnSpPr>
            <p:cNvPr id="191" name="Rechte verbindingslijn met pijl 190">
              <a:extLst>
                <a:ext uri="{FF2B5EF4-FFF2-40B4-BE49-F238E27FC236}">
                  <a16:creationId xmlns:a16="http://schemas.microsoft.com/office/drawing/2014/main" id="{27C3870A-090E-45C9-9234-FFE6C35B1991}"/>
                </a:ext>
              </a:extLst>
            </p:cNvPr>
            <p:cNvCxnSpPr>
              <a:cxnSpLocks/>
              <a:stCxn id="169" idx="3"/>
              <a:endCxn id="194" idx="1"/>
            </p:cNvCxnSpPr>
            <p:nvPr/>
          </p:nvCxnSpPr>
          <p:spPr>
            <a:xfrm>
              <a:off x="9897043" y="1128173"/>
              <a:ext cx="1017367" cy="134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 name="Tekstvak 193">
              <a:extLst>
                <a:ext uri="{FF2B5EF4-FFF2-40B4-BE49-F238E27FC236}">
                  <a16:creationId xmlns:a16="http://schemas.microsoft.com/office/drawing/2014/main" id="{0BB03032-8A67-49C1-B7A6-17584CB6C7D9}"/>
                </a:ext>
              </a:extLst>
            </p:cNvPr>
            <p:cNvSpPr txBox="1"/>
            <p:nvPr/>
          </p:nvSpPr>
          <p:spPr>
            <a:xfrm>
              <a:off x="10914410" y="2175968"/>
              <a:ext cx="1074389" cy="584775"/>
            </a:xfrm>
            <a:prstGeom prst="rect">
              <a:avLst/>
            </a:prstGeom>
            <a:solidFill>
              <a:schemeClr val="accent6">
                <a:lumMod val="40000"/>
                <a:lumOff val="60000"/>
              </a:schemeClr>
            </a:solidFill>
          </p:spPr>
          <p:txBody>
            <a:bodyPr wrap="square" rtlCol="0">
              <a:spAutoFit/>
            </a:bodyPr>
            <a:lstStyle/>
            <a:p>
              <a:r>
                <a:rPr lang="nl-BE" sz="1600" dirty="0"/>
                <a:t>Sociale angst</a:t>
              </a:r>
            </a:p>
          </p:txBody>
        </p:sp>
        <p:cxnSp>
          <p:nvCxnSpPr>
            <p:cNvPr id="443" name="Rechte verbindingslijn met pijl 442">
              <a:extLst>
                <a:ext uri="{FF2B5EF4-FFF2-40B4-BE49-F238E27FC236}">
                  <a16:creationId xmlns:a16="http://schemas.microsoft.com/office/drawing/2014/main" id="{670B2095-3905-4664-88DD-F036D6BC8DF7}"/>
                </a:ext>
              </a:extLst>
            </p:cNvPr>
            <p:cNvCxnSpPr>
              <a:cxnSpLocks/>
              <a:stCxn id="444" idx="2"/>
              <a:endCxn id="194" idx="0"/>
            </p:cNvCxnSpPr>
            <p:nvPr/>
          </p:nvCxnSpPr>
          <p:spPr>
            <a:xfrm>
              <a:off x="10703691" y="648311"/>
              <a:ext cx="747914" cy="152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4" name="Tekstvak 443">
              <a:extLst>
                <a:ext uri="{FF2B5EF4-FFF2-40B4-BE49-F238E27FC236}">
                  <a16:creationId xmlns:a16="http://schemas.microsoft.com/office/drawing/2014/main" id="{BE40CE58-1A9B-4357-83D5-66B300B6C595}"/>
                </a:ext>
              </a:extLst>
            </p:cNvPr>
            <p:cNvSpPr txBox="1"/>
            <p:nvPr/>
          </p:nvSpPr>
          <p:spPr>
            <a:xfrm>
              <a:off x="9177596" y="63536"/>
              <a:ext cx="3052189" cy="584775"/>
            </a:xfrm>
            <a:prstGeom prst="rect">
              <a:avLst/>
            </a:prstGeom>
            <a:solidFill>
              <a:srgbClr val="FFFF00"/>
            </a:solidFill>
            <a:ln>
              <a:solidFill>
                <a:schemeClr val="accent1"/>
              </a:solidFill>
            </a:ln>
          </p:spPr>
          <p:txBody>
            <a:bodyPr wrap="square" rtlCol="0">
              <a:spAutoFit/>
            </a:bodyPr>
            <a:lstStyle/>
            <a:p>
              <a:r>
                <a:rPr lang="nl-BE" sz="1600" dirty="0"/>
                <a:t>Hogere wereldwijde concurrentie</a:t>
              </a:r>
            </a:p>
            <a:p>
              <a:r>
                <a:rPr lang="nl-BE" sz="1600" dirty="0"/>
                <a:t>en resulterende  druk</a:t>
              </a:r>
            </a:p>
          </p:txBody>
        </p:sp>
        <p:cxnSp>
          <p:nvCxnSpPr>
            <p:cNvPr id="454" name="Rechte verbindingslijn met pijl 453">
              <a:extLst>
                <a:ext uri="{FF2B5EF4-FFF2-40B4-BE49-F238E27FC236}">
                  <a16:creationId xmlns:a16="http://schemas.microsoft.com/office/drawing/2014/main" id="{6BD18A6C-02F4-49D3-B58A-F7DA927E06E8}"/>
                </a:ext>
              </a:extLst>
            </p:cNvPr>
            <p:cNvCxnSpPr>
              <a:cxnSpLocks/>
              <a:stCxn id="38" idx="3"/>
              <a:endCxn id="194" idx="1"/>
            </p:cNvCxnSpPr>
            <p:nvPr/>
          </p:nvCxnSpPr>
          <p:spPr>
            <a:xfrm>
              <a:off x="5856268" y="2257219"/>
              <a:ext cx="5058142" cy="21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2" name="Groep 21">
            <a:extLst>
              <a:ext uri="{FF2B5EF4-FFF2-40B4-BE49-F238E27FC236}">
                <a16:creationId xmlns:a16="http://schemas.microsoft.com/office/drawing/2014/main" id="{E75D0ABC-4869-4D4F-9797-FE0B09EAD12F}"/>
              </a:ext>
            </a:extLst>
          </p:cNvPr>
          <p:cNvGrpSpPr/>
          <p:nvPr/>
        </p:nvGrpSpPr>
        <p:grpSpPr>
          <a:xfrm>
            <a:off x="4419353" y="4309213"/>
            <a:ext cx="6668389" cy="2360630"/>
            <a:chOff x="4419353" y="4309213"/>
            <a:chExt cx="6668389" cy="2360630"/>
          </a:xfrm>
        </p:grpSpPr>
        <p:sp>
          <p:nvSpPr>
            <p:cNvPr id="12" name="Tekstvak 11">
              <a:extLst>
                <a:ext uri="{FF2B5EF4-FFF2-40B4-BE49-F238E27FC236}">
                  <a16:creationId xmlns:a16="http://schemas.microsoft.com/office/drawing/2014/main" id="{E8900257-3F3F-4E7D-A738-5888FC8BBC4A}"/>
                </a:ext>
              </a:extLst>
            </p:cNvPr>
            <p:cNvSpPr txBox="1"/>
            <p:nvPr/>
          </p:nvSpPr>
          <p:spPr>
            <a:xfrm>
              <a:off x="9611466" y="4309213"/>
              <a:ext cx="785471" cy="338554"/>
            </a:xfrm>
            <a:prstGeom prst="rect">
              <a:avLst/>
            </a:prstGeom>
            <a:solidFill>
              <a:schemeClr val="bg1">
                <a:lumMod val="85000"/>
              </a:schemeClr>
            </a:solidFill>
            <a:ln>
              <a:solidFill>
                <a:schemeClr val="accent1"/>
              </a:solidFill>
            </a:ln>
          </p:spPr>
          <p:txBody>
            <a:bodyPr wrap="none" rtlCol="0">
              <a:spAutoFit/>
            </a:bodyPr>
            <a:lstStyle/>
            <a:p>
              <a:pPr algn="ctr"/>
              <a:r>
                <a:rPr lang="nl-BE" sz="1600" dirty="0"/>
                <a:t>Isolatie</a:t>
              </a:r>
            </a:p>
          </p:txBody>
        </p:sp>
        <p:cxnSp>
          <p:nvCxnSpPr>
            <p:cNvPr id="14" name="Rechte verbindingslijn met pijl 13">
              <a:extLst>
                <a:ext uri="{FF2B5EF4-FFF2-40B4-BE49-F238E27FC236}">
                  <a16:creationId xmlns:a16="http://schemas.microsoft.com/office/drawing/2014/main" id="{265F90F7-C527-4BD3-A0A3-32632DFFFF73}"/>
                </a:ext>
              </a:extLst>
            </p:cNvPr>
            <p:cNvCxnSpPr>
              <a:cxnSpLocks/>
              <a:stCxn id="9" idx="3"/>
              <a:endCxn id="15" idx="1"/>
            </p:cNvCxnSpPr>
            <p:nvPr/>
          </p:nvCxnSpPr>
          <p:spPr>
            <a:xfrm>
              <a:off x="8623558" y="6085068"/>
              <a:ext cx="330060" cy="41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56C5B9AE-1FA4-4BA7-ABBA-76E643C8234E}"/>
                </a:ext>
              </a:extLst>
            </p:cNvPr>
            <p:cNvSpPr txBox="1"/>
            <p:nvPr/>
          </p:nvSpPr>
          <p:spPr>
            <a:xfrm>
              <a:off x="8953618" y="6331289"/>
              <a:ext cx="1960793" cy="338554"/>
            </a:xfrm>
            <a:prstGeom prst="rect">
              <a:avLst/>
            </a:prstGeom>
            <a:solidFill>
              <a:schemeClr val="accent6">
                <a:lumMod val="40000"/>
                <a:lumOff val="60000"/>
              </a:schemeClr>
            </a:solidFill>
          </p:spPr>
          <p:txBody>
            <a:bodyPr wrap="none" rtlCol="0">
              <a:spAutoFit/>
            </a:bodyPr>
            <a:lstStyle/>
            <a:p>
              <a:pPr algn="ctr"/>
              <a:r>
                <a:rPr lang="nl-BE" sz="1600" dirty="0"/>
                <a:t>Meer onderhandelen</a:t>
              </a:r>
            </a:p>
          </p:txBody>
        </p:sp>
        <p:cxnSp>
          <p:nvCxnSpPr>
            <p:cNvPr id="20" name="Rechte verbindingslijn met pijl 19">
              <a:extLst>
                <a:ext uri="{FF2B5EF4-FFF2-40B4-BE49-F238E27FC236}">
                  <a16:creationId xmlns:a16="http://schemas.microsoft.com/office/drawing/2014/main" id="{6B873BD2-96C4-44DE-A173-B9F7C42C5258}"/>
                </a:ext>
              </a:extLst>
            </p:cNvPr>
            <p:cNvCxnSpPr>
              <a:cxnSpLocks/>
              <a:stCxn id="9" idx="3"/>
              <a:endCxn id="21" idx="1"/>
            </p:cNvCxnSpPr>
            <p:nvPr/>
          </p:nvCxnSpPr>
          <p:spPr>
            <a:xfrm flipV="1">
              <a:off x="8623558" y="5680478"/>
              <a:ext cx="156728" cy="40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96023C75-9F13-4C74-9CD1-0E0B883603FD}"/>
                </a:ext>
              </a:extLst>
            </p:cNvPr>
            <p:cNvSpPr txBox="1"/>
            <p:nvPr/>
          </p:nvSpPr>
          <p:spPr>
            <a:xfrm>
              <a:off x="8780286" y="5264979"/>
              <a:ext cx="2307456" cy="830997"/>
            </a:xfrm>
            <a:prstGeom prst="rect">
              <a:avLst/>
            </a:prstGeom>
            <a:solidFill>
              <a:schemeClr val="accent6">
                <a:lumMod val="40000"/>
                <a:lumOff val="60000"/>
              </a:schemeClr>
            </a:solidFill>
          </p:spPr>
          <p:txBody>
            <a:bodyPr wrap="square" rtlCol="0">
              <a:spAutoFit/>
            </a:bodyPr>
            <a:lstStyle/>
            <a:p>
              <a:pPr algn="ctr"/>
              <a:r>
                <a:rPr lang="nl-BE" sz="1600" dirty="0"/>
                <a:t>Moeilijkere relaties</a:t>
              </a:r>
            </a:p>
            <a:p>
              <a:pPr algn="ctr"/>
              <a:r>
                <a:rPr lang="nl-BE" sz="1600" dirty="0"/>
                <a:t>en minder uitwisseling van kennis </a:t>
              </a:r>
            </a:p>
          </p:txBody>
        </p:sp>
        <p:cxnSp>
          <p:nvCxnSpPr>
            <p:cNvPr id="44" name="Rechte verbindingslijn met pijl 43">
              <a:extLst>
                <a:ext uri="{FF2B5EF4-FFF2-40B4-BE49-F238E27FC236}">
                  <a16:creationId xmlns:a16="http://schemas.microsoft.com/office/drawing/2014/main" id="{4D731597-BE15-4925-95BB-EB4F2217F029}"/>
                </a:ext>
              </a:extLst>
            </p:cNvPr>
            <p:cNvCxnSpPr>
              <a:cxnSpLocks/>
              <a:stCxn id="21" idx="0"/>
              <a:endCxn id="12" idx="2"/>
            </p:cNvCxnSpPr>
            <p:nvPr/>
          </p:nvCxnSpPr>
          <p:spPr>
            <a:xfrm flipV="1">
              <a:off x="9934014" y="4647767"/>
              <a:ext cx="70188" cy="6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F3E98A31-7F87-4A1E-B58A-E54C135D524A}"/>
                </a:ext>
              </a:extLst>
            </p:cNvPr>
            <p:cNvCxnSpPr>
              <a:stCxn id="15" idx="0"/>
              <a:endCxn id="21" idx="2"/>
            </p:cNvCxnSpPr>
            <p:nvPr/>
          </p:nvCxnSpPr>
          <p:spPr>
            <a:xfrm flipH="1" flipV="1">
              <a:off x="9934014" y="6095976"/>
              <a:ext cx="1" cy="23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5" name="Rechte verbindingslijn met pijl 464">
              <a:extLst>
                <a:ext uri="{FF2B5EF4-FFF2-40B4-BE49-F238E27FC236}">
                  <a16:creationId xmlns:a16="http://schemas.microsoft.com/office/drawing/2014/main" id="{79AEB590-F42A-4D65-981A-815D09A7A3EA}"/>
                </a:ext>
              </a:extLst>
            </p:cNvPr>
            <p:cNvCxnSpPr>
              <a:stCxn id="85" idx="3"/>
              <a:endCxn id="12" idx="1"/>
            </p:cNvCxnSpPr>
            <p:nvPr/>
          </p:nvCxnSpPr>
          <p:spPr>
            <a:xfrm flipV="1">
              <a:off x="4419353" y="4478490"/>
              <a:ext cx="5192113" cy="1442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32112101-EC98-4780-BF24-5A9ED32F2441}"/>
              </a:ext>
            </a:extLst>
          </p:cNvPr>
          <p:cNvGrpSpPr/>
          <p:nvPr/>
        </p:nvGrpSpPr>
        <p:grpSpPr>
          <a:xfrm>
            <a:off x="1904292" y="120824"/>
            <a:ext cx="7992751" cy="2153929"/>
            <a:chOff x="1904292" y="120824"/>
            <a:chExt cx="7992751" cy="2153929"/>
          </a:xfrm>
        </p:grpSpPr>
        <p:grpSp>
          <p:nvGrpSpPr>
            <p:cNvPr id="3" name="Groep 2">
              <a:extLst>
                <a:ext uri="{FF2B5EF4-FFF2-40B4-BE49-F238E27FC236}">
                  <a16:creationId xmlns:a16="http://schemas.microsoft.com/office/drawing/2014/main" id="{D5D376D8-3828-4B5C-9C77-980BC6C52D8F}"/>
                </a:ext>
              </a:extLst>
            </p:cNvPr>
            <p:cNvGrpSpPr/>
            <p:nvPr/>
          </p:nvGrpSpPr>
          <p:grpSpPr>
            <a:xfrm>
              <a:off x="1904292" y="712674"/>
              <a:ext cx="7992751" cy="1562079"/>
              <a:chOff x="1904292" y="712674"/>
              <a:chExt cx="7992751" cy="1562079"/>
            </a:xfrm>
          </p:grpSpPr>
          <p:sp>
            <p:nvSpPr>
              <p:cNvPr id="10" name="Rechthoek 9">
                <a:extLst>
                  <a:ext uri="{FF2B5EF4-FFF2-40B4-BE49-F238E27FC236}">
                    <a16:creationId xmlns:a16="http://schemas.microsoft.com/office/drawing/2014/main" id="{70556E18-C9E8-42F3-9500-671440C1CF1E}"/>
                  </a:ext>
                </a:extLst>
              </p:cNvPr>
              <p:cNvSpPr/>
              <p:nvPr/>
            </p:nvSpPr>
            <p:spPr>
              <a:xfrm>
                <a:off x="7609974" y="1689978"/>
                <a:ext cx="2281866" cy="584775"/>
              </a:xfrm>
              <a:prstGeom prst="rect">
                <a:avLst/>
              </a:prstGeom>
              <a:solidFill>
                <a:schemeClr val="accent6">
                  <a:lumMod val="40000"/>
                  <a:lumOff val="60000"/>
                </a:schemeClr>
              </a:solidFill>
            </p:spPr>
            <p:txBody>
              <a:bodyPr wrap="square">
                <a:spAutoFit/>
              </a:bodyPr>
              <a:lstStyle/>
              <a:p>
                <a:pPr algn="ctr"/>
                <a:r>
                  <a:rPr lang="nl-BE" sz="1600" dirty="0"/>
                  <a:t>Lege consumptie levert minder geluksgevoel</a:t>
                </a:r>
              </a:p>
            </p:txBody>
          </p:sp>
          <p:sp>
            <p:nvSpPr>
              <p:cNvPr id="88" name="Tekstvak 87">
                <a:extLst>
                  <a:ext uri="{FF2B5EF4-FFF2-40B4-BE49-F238E27FC236}">
                    <a16:creationId xmlns:a16="http://schemas.microsoft.com/office/drawing/2014/main" id="{336B7ABD-6062-4D29-A857-B1B7DFB4BDBF}"/>
                  </a:ext>
                </a:extLst>
              </p:cNvPr>
              <p:cNvSpPr txBox="1"/>
              <p:nvPr/>
            </p:nvSpPr>
            <p:spPr>
              <a:xfrm>
                <a:off x="6142152" y="907488"/>
                <a:ext cx="1291756" cy="1077218"/>
              </a:xfrm>
              <a:prstGeom prst="rect">
                <a:avLst/>
              </a:prstGeom>
              <a:solidFill>
                <a:schemeClr val="accent6">
                  <a:lumMod val="40000"/>
                  <a:lumOff val="60000"/>
                </a:schemeClr>
              </a:solidFill>
            </p:spPr>
            <p:txBody>
              <a:bodyPr wrap="square" rtlCol="0">
                <a:spAutoFit/>
              </a:bodyPr>
              <a:lstStyle/>
              <a:p>
                <a:pPr algn="ctr"/>
                <a:r>
                  <a:rPr lang="nl-BE" sz="1600" dirty="0"/>
                  <a:t>Materialisme</a:t>
                </a:r>
              </a:p>
              <a:p>
                <a:pPr algn="ctr"/>
                <a:r>
                  <a:rPr lang="nl-BE" sz="1600" dirty="0"/>
                  <a:t>(symbolisch belang bezit = succes)</a:t>
                </a:r>
              </a:p>
            </p:txBody>
          </p:sp>
          <p:cxnSp>
            <p:nvCxnSpPr>
              <p:cNvPr id="90" name="Rechte verbindingslijn met pijl 89">
                <a:extLst>
                  <a:ext uri="{FF2B5EF4-FFF2-40B4-BE49-F238E27FC236}">
                    <a16:creationId xmlns:a16="http://schemas.microsoft.com/office/drawing/2014/main" id="{605C40F2-B8F2-4C71-BCDB-90532BCFF89A}"/>
                  </a:ext>
                </a:extLst>
              </p:cNvPr>
              <p:cNvCxnSpPr>
                <a:cxnSpLocks/>
                <a:stCxn id="88" idx="3"/>
                <a:endCxn id="10" idx="1"/>
              </p:cNvCxnSpPr>
              <p:nvPr/>
            </p:nvCxnSpPr>
            <p:spPr>
              <a:xfrm>
                <a:off x="7433908" y="1446097"/>
                <a:ext cx="176066" cy="536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Rechte verbindingslijn met pijl 91">
                <a:extLst>
                  <a:ext uri="{FF2B5EF4-FFF2-40B4-BE49-F238E27FC236}">
                    <a16:creationId xmlns:a16="http://schemas.microsoft.com/office/drawing/2014/main" id="{5E3C0ADA-0371-477E-909C-51E421B3E2A5}"/>
                  </a:ext>
                </a:extLst>
              </p:cNvPr>
              <p:cNvCxnSpPr>
                <a:cxnSpLocks/>
                <a:stCxn id="11" idx="3"/>
                <a:endCxn id="88" idx="1"/>
              </p:cNvCxnSpPr>
              <p:nvPr/>
            </p:nvCxnSpPr>
            <p:spPr>
              <a:xfrm flipV="1">
                <a:off x="1904292" y="1446097"/>
                <a:ext cx="4237860" cy="32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9" name="Tekstvak 168">
                <a:extLst>
                  <a:ext uri="{FF2B5EF4-FFF2-40B4-BE49-F238E27FC236}">
                    <a16:creationId xmlns:a16="http://schemas.microsoft.com/office/drawing/2014/main" id="{0B6380E2-D167-4B40-AC70-004766CBB237}"/>
                  </a:ext>
                </a:extLst>
              </p:cNvPr>
              <p:cNvSpPr txBox="1"/>
              <p:nvPr/>
            </p:nvSpPr>
            <p:spPr>
              <a:xfrm>
                <a:off x="7615177" y="712674"/>
                <a:ext cx="2281866" cy="830997"/>
              </a:xfrm>
              <a:prstGeom prst="rect">
                <a:avLst/>
              </a:prstGeom>
              <a:solidFill>
                <a:schemeClr val="accent6">
                  <a:lumMod val="40000"/>
                  <a:lumOff val="60000"/>
                </a:schemeClr>
              </a:solidFill>
              <a:ln>
                <a:solidFill>
                  <a:schemeClr val="accent1"/>
                </a:solidFill>
              </a:ln>
            </p:spPr>
            <p:txBody>
              <a:bodyPr wrap="square" rtlCol="0">
                <a:spAutoFit/>
              </a:bodyPr>
              <a:lstStyle/>
              <a:p>
                <a:r>
                  <a:rPr lang="nl-BE" sz="1600" dirty="0"/>
                  <a:t>Have </a:t>
                </a:r>
                <a:r>
                  <a:rPr lang="nl-BE" sz="1600" dirty="0" err="1"/>
                  <a:t>nots</a:t>
                </a:r>
                <a:r>
                  <a:rPr lang="nl-BE" sz="1600" dirty="0"/>
                  <a:t> zien zich als tweederangs “losers” (laag zelfbeeld)</a:t>
                </a:r>
              </a:p>
            </p:txBody>
          </p:sp>
          <p:cxnSp>
            <p:nvCxnSpPr>
              <p:cNvPr id="171" name="Rechte verbindingslijn met pijl 170">
                <a:extLst>
                  <a:ext uri="{FF2B5EF4-FFF2-40B4-BE49-F238E27FC236}">
                    <a16:creationId xmlns:a16="http://schemas.microsoft.com/office/drawing/2014/main" id="{ABA18F45-B505-45C7-B8A0-9120B1DDB9A7}"/>
                  </a:ext>
                </a:extLst>
              </p:cNvPr>
              <p:cNvCxnSpPr>
                <a:cxnSpLocks/>
                <a:stCxn id="88" idx="3"/>
                <a:endCxn id="169" idx="1"/>
              </p:cNvCxnSpPr>
              <p:nvPr/>
            </p:nvCxnSpPr>
            <p:spPr>
              <a:xfrm flipV="1">
                <a:off x="7433908" y="1128173"/>
                <a:ext cx="181269" cy="317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3" name="Rechte verbindingslijn met pijl 422">
                <a:extLst>
                  <a:ext uri="{FF2B5EF4-FFF2-40B4-BE49-F238E27FC236}">
                    <a16:creationId xmlns:a16="http://schemas.microsoft.com/office/drawing/2014/main" id="{47D6A92D-10A4-415F-A2DF-C99B4DF6A5EC}"/>
                  </a:ext>
                </a:extLst>
              </p:cNvPr>
              <p:cNvCxnSpPr>
                <a:cxnSpLocks/>
                <a:stCxn id="421" idx="3"/>
                <a:endCxn id="88" idx="1"/>
              </p:cNvCxnSpPr>
              <p:nvPr/>
            </p:nvCxnSpPr>
            <p:spPr>
              <a:xfrm>
                <a:off x="2786495" y="966371"/>
                <a:ext cx="3355657" cy="479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27" name="Tekstvak 126">
              <a:extLst>
                <a:ext uri="{FF2B5EF4-FFF2-40B4-BE49-F238E27FC236}">
                  <a16:creationId xmlns:a16="http://schemas.microsoft.com/office/drawing/2014/main" id="{02A37C85-90F5-49D6-A95D-9F12BA4434B2}"/>
                </a:ext>
              </a:extLst>
            </p:cNvPr>
            <p:cNvSpPr txBox="1"/>
            <p:nvPr/>
          </p:nvSpPr>
          <p:spPr>
            <a:xfrm>
              <a:off x="8017656" y="120824"/>
              <a:ext cx="838884" cy="338554"/>
            </a:xfrm>
            <a:prstGeom prst="rect">
              <a:avLst/>
            </a:prstGeom>
            <a:solidFill>
              <a:srgbClr val="FFFF00"/>
            </a:solidFill>
            <a:ln>
              <a:solidFill>
                <a:schemeClr val="accent1"/>
              </a:solidFill>
            </a:ln>
          </p:spPr>
          <p:txBody>
            <a:bodyPr wrap="none" rtlCol="0">
              <a:spAutoFit/>
            </a:bodyPr>
            <a:lstStyle/>
            <a:p>
              <a:r>
                <a:rPr lang="nl-BE" sz="1600" dirty="0"/>
                <a:t>Exclusie</a:t>
              </a:r>
            </a:p>
          </p:txBody>
        </p:sp>
        <p:cxnSp>
          <p:nvCxnSpPr>
            <p:cNvPr id="80" name="Rechte verbindingslijn met pijl 79">
              <a:extLst>
                <a:ext uri="{FF2B5EF4-FFF2-40B4-BE49-F238E27FC236}">
                  <a16:creationId xmlns:a16="http://schemas.microsoft.com/office/drawing/2014/main" id="{ED7D4B0F-658B-4908-BC5F-9B962F5E09CB}"/>
                </a:ext>
              </a:extLst>
            </p:cNvPr>
            <p:cNvCxnSpPr>
              <a:stCxn id="127" idx="2"/>
              <a:endCxn id="169" idx="0"/>
            </p:cNvCxnSpPr>
            <p:nvPr/>
          </p:nvCxnSpPr>
          <p:spPr>
            <a:xfrm>
              <a:off x="8437098" y="459378"/>
              <a:ext cx="319012" cy="25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ep 22">
            <a:extLst>
              <a:ext uri="{FF2B5EF4-FFF2-40B4-BE49-F238E27FC236}">
                <a16:creationId xmlns:a16="http://schemas.microsoft.com/office/drawing/2014/main" id="{76F5E277-9E50-43E8-8988-2407416B1C56}"/>
              </a:ext>
            </a:extLst>
          </p:cNvPr>
          <p:cNvGrpSpPr/>
          <p:nvPr/>
        </p:nvGrpSpPr>
        <p:grpSpPr>
          <a:xfrm>
            <a:off x="10004202" y="2468356"/>
            <a:ext cx="2054667" cy="2133428"/>
            <a:chOff x="10004202" y="2468356"/>
            <a:chExt cx="2054667" cy="2133428"/>
          </a:xfrm>
        </p:grpSpPr>
        <p:cxnSp>
          <p:nvCxnSpPr>
            <p:cNvPr id="99" name="Rechte verbindingslijn met pijl 98">
              <a:extLst>
                <a:ext uri="{FF2B5EF4-FFF2-40B4-BE49-F238E27FC236}">
                  <a16:creationId xmlns:a16="http://schemas.microsoft.com/office/drawing/2014/main" id="{40B1BB46-1294-4960-ACB8-DB40F4A0EA6A}"/>
                </a:ext>
              </a:extLst>
            </p:cNvPr>
            <p:cNvCxnSpPr>
              <a:cxnSpLocks/>
              <a:stCxn id="12" idx="3"/>
              <a:endCxn id="155" idx="1"/>
            </p:cNvCxnSpPr>
            <p:nvPr/>
          </p:nvCxnSpPr>
          <p:spPr>
            <a:xfrm flipV="1">
              <a:off x="10396937" y="4186286"/>
              <a:ext cx="447404" cy="292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5" name="Tekstvak 154">
              <a:extLst>
                <a:ext uri="{FF2B5EF4-FFF2-40B4-BE49-F238E27FC236}">
                  <a16:creationId xmlns:a16="http://schemas.microsoft.com/office/drawing/2014/main" id="{0394A24F-429B-47DB-ACB3-BDA5367B73A8}"/>
                </a:ext>
              </a:extLst>
            </p:cNvPr>
            <p:cNvSpPr txBox="1"/>
            <p:nvPr/>
          </p:nvSpPr>
          <p:spPr>
            <a:xfrm>
              <a:off x="10844341" y="3770787"/>
              <a:ext cx="1214528" cy="830997"/>
            </a:xfrm>
            <a:prstGeom prst="rect">
              <a:avLst/>
            </a:prstGeom>
            <a:solidFill>
              <a:schemeClr val="accent6">
                <a:lumMod val="40000"/>
                <a:lumOff val="60000"/>
              </a:schemeClr>
            </a:solidFill>
          </p:spPr>
          <p:txBody>
            <a:bodyPr wrap="square" rtlCol="0">
              <a:spAutoFit/>
            </a:bodyPr>
            <a:lstStyle/>
            <a:p>
              <a:r>
                <a:rPr lang="nl-BE" sz="1600" dirty="0"/>
                <a:t>Moeilijker absorberen werkstress</a:t>
              </a:r>
            </a:p>
          </p:txBody>
        </p:sp>
        <p:cxnSp>
          <p:nvCxnSpPr>
            <p:cNvPr id="126" name="Rechte verbindingslijn met pijl 125">
              <a:extLst>
                <a:ext uri="{FF2B5EF4-FFF2-40B4-BE49-F238E27FC236}">
                  <a16:creationId xmlns:a16="http://schemas.microsoft.com/office/drawing/2014/main" id="{09AFF47D-B30C-4B5E-95ED-B957D21F08FE}"/>
                </a:ext>
              </a:extLst>
            </p:cNvPr>
            <p:cNvCxnSpPr>
              <a:stCxn id="12" idx="0"/>
              <a:endCxn id="194" idx="1"/>
            </p:cNvCxnSpPr>
            <p:nvPr/>
          </p:nvCxnSpPr>
          <p:spPr>
            <a:xfrm flipV="1">
              <a:off x="10004202" y="2468356"/>
              <a:ext cx="910208" cy="1840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echte verbindingslijn met pijl 128">
              <a:extLst>
                <a:ext uri="{FF2B5EF4-FFF2-40B4-BE49-F238E27FC236}">
                  <a16:creationId xmlns:a16="http://schemas.microsoft.com/office/drawing/2014/main" id="{72318515-76E2-4318-8ABE-7C8399B2DD73}"/>
                </a:ext>
              </a:extLst>
            </p:cNvPr>
            <p:cNvCxnSpPr>
              <a:cxnSpLocks/>
              <a:stCxn id="155" idx="0"/>
              <a:endCxn id="183" idx="2"/>
            </p:cNvCxnSpPr>
            <p:nvPr/>
          </p:nvCxnSpPr>
          <p:spPr>
            <a:xfrm flipV="1">
              <a:off x="11451605" y="3558244"/>
              <a:ext cx="120982" cy="212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ep 6">
            <a:extLst>
              <a:ext uri="{FF2B5EF4-FFF2-40B4-BE49-F238E27FC236}">
                <a16:creationId xmlns:a16="http://schemas.microsoft.com/office/drawing/2014/main" id="{052702A5-AB9B-4D5D-8F1E-813279FBA76D}"/>
              </a:ext>
            </a:extLst>
          </p:cNvPr>
          <p:cNvGrpSpPr/>
          <p:nvPr/>
        </p:nvGrpSpPr>
        <p:grpSpPr>
          <a:xfrm>
            <a:off x="9891840" y="1982366"/>
            <a:ext cx="2217941" cy="1575878"/>
            <a:chOff x="9891840" y="1982366"/>
            <a:chExt cx="2217941" cy="1575878"/>
          </a:xfrm>
        </p:grpSpPr>
        <p:cxnSp>
          <p:nvCxnSpPr>
            <p:cNvPr id="60" name="Rechte verbindingslijn met pijl 59">
              <a:extLst>
                <a:ext uri="{FF2B5EF4-FFF2-40B4-BE49-F238E27FC236}">
                  <a16:creationId xmlns:a16="http://schemas.microsoft.com/office/drawing/2014/main" id="{C19E7D24-B44C-4A6B-A827-AB72E7A565FC}"/>
                </a:ext>
              </a:extLst>
            </p:cNvPr>
            <p:cNvCxnSpPr>
              <a:cxnSpLocks/>
              <a:stCxn id="10" idx="3"/>
              <a:endCxn id="183" idx="1"/>
            </p:cNvCxnSpPr>
            <p:nvPr/>
          </p:nvCxnSpPr>
          <p:spPr>
            <a:xfrm>
              <a:off x="9891840" y="1982366"/>
              <a:ext cx="1143552" cy="1283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Tekstvak 182">
              <a:extLst>
                <a:ext uri="{FF2B5EF4-FFF2-40B4-BE49-F238E27FC236}">
                  <a16:creationId xmlns:a16="http://schemas.microsoft.com/office/drawing/2014/main" id="{46957F6E-9EBA-4839-ADCF-F391770B51AC}"/>
                </a:ext>
              </a:extLst>
            </p:cNvPr>
            <p:cNvSpPr txBox="1"/>
            <p:nvPr/>
          </p:nvSpPr>
          <p:spPr>
            <a:xfrm>
              <a:off x="11035392" y="2973469"/>
              <a:ext cx="1074389" cy="584775"/>
            </a:xfrm>
            <a:prstGeom prst="rect">
              <a:avLst/>
            </a:prstGeom>
            <a:solidFill>
              <a:schemeClr val="accent6">
                <a:lumMod val="40000"/>
                <a:lumOff val="60000"/>
              </a:schemeClr>
            </a:solidFill>
          </p:spPr>
          <p:txBody>
            <a:bodyPr wrap="square" rtlCol="0">
              <a:spAutoFit/>
            </a:bodyPr>
            <a:lstStyle/>
            <a:p>
              <a:r>
                <a:rPr lang="nl-BE" sz="1600" dirty="0"/>
                <a:t>Depressie / burn-out</a:t>
              </a:r>
            </a:p>
          </p:txBody>
        </p:sp>
        <p:cxnSp>
          <p:nvCxnSpPr>
            <p:cNvPr id="147" name="Rechte verbindingslijn met pijl 146">
              <a:extLst>
                <a:ext uri="{FF2B5EF4-FFF2-40B4-BE49-F238E27FC236}">
                  <a16:creationId xmlns:a16="http://schemas.microsoft.com/office/drawing/2014/main" id="{D1D5CAFD-3DD6-4FB4-B47C-9E7095512FED}"/>
                </a:ext>
              </a:extLst>
            </p:cNvPr>
            <p:cNvCxnSpPr>
              <a:stCxn id="194" idx="2"/>
              <a:endCxn id="183" idx="0"/>
            </p:cNvCxnSpPr>
            <p:nvPr/>
          </p:nvCxnSpPr>
          <p:spPr>
            <a:xfrm>
              <a:off x="11451605" y="2760743"/>
              <a:ext cx="120982" cy="212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6499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06214-548C-47B7-B35E-538CD9F13DA2}"/>
              </a:ext>
            </a:extLst>
          </p:cNvPr>
          <p:cNvSpPr>
            <a:spLocks noGrp="1"/>
          </p:cNvSpPr>
          <p:nvPr>
            <p:ph type="title"/>
          </p:nvPr>
        </p:nvSpPr>
        <p:spPr/>
        <p:txBody>
          <a:bodyPr/>
          <a:lstStyle/>
          <a:p>
            <a:r>
              <a:rPr lang="nl-BE" dirty="0"/>
              <a:t>Negatieve toekomst in een notendop…</a:t>
            </a:r>
          </a:p>
        </p:txBody>
      </p:sp>
      <p:sp>
        <p:nvSpPr>
          <p:cNvPr id="3" name="Tijdelijke aanduiding voor inhoud 2">
            <a:extLst>
              <a:ext uri="{FF2B5EF4-FFF2-40B4-BE49-F238E27FC236}">
                <a16:creationId xmlns:a16="http://schemas.microsoft.com/office/drawing/2014/main" id="{6F22530E-274B-4DFE-A2EF-B6CA7C1C1074}"/>
              </a:ext>
            </a:extLst>
          </p:cNvPr>
          <p:cNvSpPr>
            <a:spLocks noGrp="1"/>
          </p:cNvSpPr>
          <p:nvPr>
            <p:ph idx="1"/>
          </p:nvPr>
        </p:nvSpPr>
        <p:spPr>
          <a:xfrm>
            <a:off x="838200" y="1859492"/>
            <a:ext cx="10515600" cy="4351338"/>
          </a:xfrm>
        </p:spPr>
        <p:txBody>
          <a:bodyPr>
            <a:normAutofit fontScale="92500"/>
          </a:bodyPr>
          <a:lstStyle/>
          <a:p>
            <a:r>
              <a:rPr lang="fr-BE" sz="3200" dirty="0" err="1"/>
              <a:t>Werk</a:t>
            </a:r>
            <a:r>
              <a:rPr lang="fr-BE" sz="3200" dirty="0"/>
              <a:t> </a:t>
            </a:r>
            <a:r>
              <a:rPr lang="fr-BE" sz="3200" dirty="0" err="1"/>
              <a:t>louter</a:t>
            </a:r>
            <a:r>
              <a:rPr lang="fr-BE" sz="3200" dirty="0"/>
              <a:t> </a:t>
            </a:r>
            <a:r>
              <a:rPr lang="fr-BE" sz="3200" dirty="0" err="1"/>
              <a:t>als</a:t>
            </a:r>
            <a:r>
              <a:rPr lang="fr-BE" sz="3200" dirty="0"/>
              <a:t> « </a:t>
            </a:r>
            <a:r>
              <a:rPr lang="fr-BE" sz="3200" dirty="0" err="1"/>
              <a:t>performantie</a:t>
            </a:r>
            <a:r>
              <a:rPr lang="fr-BE" sz="3200" dirty="0"/>
              <a:t> » </a:t>
            </a:r>
            <a:r>
              <a:rPr lang="fr-BE" sz="3200" dirty="0" err="1"/>
              <a:t>ingekocht</a:t>
            </a:r>
            <a:r>
              <a:rPr lang="fr-BE" sz="3200" dirty="0"/>
              <a:t> </a:t>
            </a:r>
            <a:r>
              <a:rPr lang="fr-BE" sz="3200" dirty="0" err="1"/>
              <a:t>voor</a:t>
            </a:r>
            <a:r>
              <a:rPr lang="fr-BE" sz="3200" dirty="0"/>
              <a:t> </a:t>
            </a:r>
            <a:r>
              <a:rPr lang="fr-BE" sz="3200" dirty="0" err="1"/>
              <a:t>inkomen</a:t>
            </a:r>
            <a:r>
              <a:rPr lang="fr-BE" sz="3200" dirty="0"/>
              <a:t> met…</a:t>
            </a:r>
          </a:p>
          <a:p>
            <a:pPr lvl="1"/>
            <a:r>
              <a:rPr lang="fr-BE" sz="2800" dirty="0" err="1"/>
              <a:t>Isolatie</a:t>
            </a:r>
            <a:r>
              <a:rPr lang="fr-BE" sz="2800" dirty="0"/>
              <a:t>: </a:t>
            </a:r>
            <a:r>
              <a:rPr lang="nl-BE" sz="2800" dirty="0"/>
              <a:t>interactie met anderen maar via </a:t>
            </a:r>
            <a:r>
              <a:rPr lang="nl-BE" sz="2800" dirty="0" err="1"/>
              <a:t>avatars</a:t>
            </a:r>
            <a:r>
              <a:rPr lang="nl-BE" sz="2800" dirty="0"/>
              <a:t>, cognitieve assistenten, video conferenties, virtuele werkruimtes met weinig contacten in vlees en bloed </a:t>
            </a:r>
          </a:p>
          <a:p>
            <a:pPr lvl="1"/>
            <a:r>
              <a:rPr lang="fr-BE" sz="2800" dirty="0" err="1"/>
              <a:t>Fragmentatie</a:t>
            </a:r>
            <a:r>
              <a:rPr lang="fr-BE" sz="2800" dirty="0"/>
              <a:t>: </a:t>
            </a:r>
            <a:r>
              <a:rPr lang="fr-BE" sz="2800" dirty="0" err="1"/>
              <a:t>activiteiten</a:t>
            </a:r>
            <a:r>
              <a:rPr lang="fr-BE" sz="2800" dirty="0"/>
              <a:t> </a:t>
            </a:r>
            <a:r>
              <a:rPr lang="fr-BE" sz="2800" dirty="0" err="1"/>
              <a:t>lijken</a:t>
            </a:r>
            <a:r>
              <a:rPr lang="fr-BE" sz="2800" dirty="0"/>
              <a:t> maar 3 min te </a:t>
            </a:r>
            <a:r>
              <a:rPr lang="fr-BE" sz="2800" dirty="0" err="1"/>
              <a:t>duren</a:t>
            </a:r>
            <a:r>
              <a:rPr lang="fr-BE" sz="2800" dirty="0"/>
              <a:t>, </a:t>
            </a:r>
            <a:r>
              <a:rPr lang="fr-BE" sz="2800" dirty="0" err="1"/>
              <a:t>als</a:t>
            </a:r>
            <a:r>
              <a:rPr lang="fr-BE" sz="2800" dirty="0"/>
              <a:t> je </a:t>
            </a:r>
            <a:r>
              <a:rPr lang="fr-BE" sz="2800" dirty="0" err="1"/>
              <a:t>werkt</a:t>
            </a:r>
            <a:r>
              <a:rPr lang="fr-BE" sz="2800" dirty="0"/>
              <a:t> ben je continu in </a:t>
            </a:r>
            <a:r>
              <a:rPr lang="fr-BE" sz="2800" dirty="0" err="1"/>
              <a:t>competitie</a:t>
            </a:r>
            <a:r>
              <a:rPr lang="fr-BE" sz="2800" dirty="0"/>
              <a:t> met </a:t>
            </a:r>
            <a:r>
              <a:rPr lang="fr-BE" sz="2800" dirty="0" err="1"/>
              <a:t>anderen</a:t>
            </a:r>
            <a:r>
              <a:rPr lang="fr-BE" sz="2800" dirty="0"/>
              <a:t> </a:t>
            </a:r>
            <a:r>
              <a:rPr lang="fr-BE" sz="2800" dirty="0" err="1"/>
              <a:t>verspreid</a:t>
            </a:r>
            <a:r>
              <a:rPr lang="fr-BE" sz="2800" dirty="0"/>
              <a:t> over de </a:t>
            </a:r>
            <a:r>
              <a:rPr lang="fr-BE" sz="2800" dirty="0" err="1"/>
              <a:t>hele</a:t>
            </a:r>
            <a:r>
              <a:rPr lang="fr-BE" sz="2800" dirty="0"/>
              <a:t> </a:t>
            </a:r>
            <a:r>
              <a:rPr lang="fr-BE" sz="2800" dirty="0" err="1"/>
              <a:t>wereld</a:t>
            </a:r>
            <a:r>
              <a:rPr lang="fr-BE" sz="2800" dirty="0"/>
              <a:t> en </a:t>
            </a:r>
            <a:r>
              <a:rPr lang="fr-BE" sz="2800" dirty="0" err="1"/>
              <a:t>probeer</a:t>
            </a:r>
            <a:r>
              <a:rPr lang="fr-BE" sz="2800" dirty="0"/>
              <a:t> je </a:t>
            </a:r>
            <a:r>
              <a:rPr lang="fr-BE" sz="2800" dirty="0" err="1"/>
              <a:t>verschillende</a:t>
            </a:r>
            <a:r>
              <a:rPr lang="fr-BE" sz="2800" dirty="0"/>
              <a:t> </a:t>
            </a:r>
            <a:r>
              <a:rPr lang="fr-BE" sz="2800" dirty="0" err="1"/>
              <a:t>belanghebbenden</a:t>
            </a:r>
            <a:r>
              <a:rPr lang="fr-BE" sz="2800" dirty="0"/>
              <a:t> </a:t>
            </a:r>
            <a:r>
              <a:rPr lang="fr-BE" sz="2800" dirty="0" err="1"/>
              <a:t>tevreden</a:t>
            </a:r>
            <a:r>
              <a:rPr lang="fr-BE" sz="2800" dirty="0"/>
              <a:t> te </a:t>
            </a:r>
            <a:r>
              <a:rPr lang="fr-BE" sz="2800" dirty="0" err="1"/>
              <a:t>stellen</a:t>
            </a:r>
            <a:endParaRPr lang="fr-BE" sz="2800" dirty="0"/>
          </a:p>
          <a:p>
            <a:pPr lvl="1"/>
            <a:r>
              <a:rPr lang="fr-BE" sz="2800" dirty="0" err="1"/>
              <a:t>Narcisisme</a:t>
            </a:r>
            <a:r>
              <a:rPr lang="fr-BE" sz="2800" dirty="0"/>
              <a:t> (</a:t>
            </a:r>
            <a:r>
              <a:rPr lang="fr-BE" sz="2800" dirty="0" err="1"/>
              <a:t>zichzelf</a:t>
            </a:r>
            <a:r>
              <a:rPr lang="fr-BE" sz="2800" dirty="0"/>
              <a:t> </a:t>
            </a:r>
            <a:r>
              <a:rPr lang="fr-BE" sz="2800" dirty="0" err="1"/>
              <a:t>promoten</a:t>
            </a:r>
            <a:r>
              <a:rPr lang="fr-BE" sz="2800" dirty="0"/>
              <a:t> </a:t>
            </a:r>
            <a:r>
              <a:rPr lang="fr-BE" sz="2800" dirty="0" err="1"/>
              <a:t>doorheen</a:t>
            </a:r>
            <a:r>
              <a:rPr lang="fr-BE" sz="2800" dirty="0"/>
              <a:t> het </a:t>
            </a:r>
            <a:r>
              <a:rPr lang="fr-BE" sz="2800" dirty="0" err="1"/>
              <a:t>materiële</a:t>
            </a:r>
            <a:r>
              <a:rPr lang="fr-BE" sz="2800" dirty="0"/>
              <a:t>, je </a:t>
            </a:r>
            <a:r>
              <a:rPr lang="fr-BE" sz="2800" dirty="0" err="1"/>
              <a:t>bent</a:t>
            </a:r>
            <a:r>
              <a:rPr lang="fr-BE" sz="2800" dirty="0"/>
              <a:t> </a:t>
            </a:r>
            <a:r>
              <a:rPr lang="fr-BE" sz="2800" dirty="0" err="1"/>
              <a:t>wat</a:t>
            </a:r>
            <a:r>
              <a:rPr lang="fr-BE" sz="2800" dirty="0"/>
              <a:t> je </a:t>
            </a:r>
            <a:r>
              <a:rPr lang="fr-BE" sz="2800" dirty="0" err="1"/>
              <a:t>hebt</a:t>
            </a:r>
            <a:r>
              <a:rPr lang="fr-BE" sz="2800" dirty="0"/>
              <a:t> / </a:t>
            </a:r>
            <a:r>
              <a:rPr lang="fr-BE" sz="2800" dirty="0" err="1"/>
              <a:t>consumeert</a:t>
            </a:r>
            <a:r>
              <a:rPr lang="fr-BE" sz="2800" dirty="0"/>
              <a:t>) en </a:t>
            </a:r>
            <a:r>
              <a:rPr lang="fr-BE" sz="2800" dirty="0" err="1"/>
              <a:t>exclusie</a:t>
            </a:r>
            <a:r>
              <a:rPr lang="fr-BE" sz="2800" dirty="0"/>
              <a:t> (« </a:t>
            </a:r>
            <a:r>
              <a:rPr lang="fr-BE" sz="2800" dirty="0" err="1"/>
              <a:t>nutteloos</a:t>
            </a:r>
            <a:r>
              <a:rPr lang="fr-BE" sz="2800" dirty="0"/>
              <a:t> » </a:t>
            </a:r>
            <a:r>
              <a:rPr lang="fr-BE" sz="2800" dirty="0" err="1"/>
              <a:t>als</a:t>
            </a:r>
            <a:r>
              <a:rPr lang="fr-BE" sz="2800" dirty="0"/>
              <a:t> je </a:t>
            </a:r>
            <a:r>
              <a:rPr lang="fr-BE" sz="2800" dirty="0" err="1"/>
              <a:t>geen</a:t>
            </a:r>
            <a:r>
              <a:rPr lang="fr-BE" sz="2800" dirty="0"/>
              <a:t> </a:t>
            </a:r>
            <a:r>
              <a:rPr lang="fr-BE" sz="2800" dirty="0" err="1"/>
              <a:t>inkomen</a:t>
            </a:r>
            <a:r>
              <a:rPr lang="fr-BE" sz="2800" dirty="0"/>
              <a:t> kan </a:t>
            </a:r>
            <a:r>
              <a:rPr lang="fr-BE" sz="2800" dirty="0" err="1"/>
              <a:t>genereren</a:t>
            </a:r>
            <a:r>
              <a:rPr lang="fr-BE" sz="2800" dirty="0"/>
              <a:t> via </a:t>
            </a:r>
            <a:r>
              <a:rPr lang="fr-BE" sz="2800" dirty="0" err="1"/>
              <a:t>werk</a:t>
            </a:r>
            <a:r>
              <a:rPr lang="fr-BE" sz="2800" dirty="0"/>
              <a:t>)</a:t>
            </a:r>
            <a:endParaRPr lang="nl-BE" sz="2800" dirty="0"/>
          </a:p>
          <a:p>
            <a:endParaRPr lang="nl-BE" sz="3200" dirty="0"/>
          </a:p>
        </p:txBody>
      </p:sp>
    </p:spTree>
    <p:extLst>
      <p:ext uri="{BB962C8B-B14F-4D97-AF65-F5344CB8AC3E}">
        <p14:creationId xmlns:p14="http://schemas.microsoft.com/office/powerpoint/2010/main" val="113237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E21D5-938D-420F-9191-C02CC91520ED}"/>
              </a:ext>
            </a:extLst>
          </p:cNvPr>
          <p:cNvSpPr>
            <a:spLocks noGrp="1"/>
          </p:cNvSpPr>
          <p:nvPr>
            <p:ph type="title"/>
          </p:nvPr>
        </p:nvSpPr>
        <p:spPr/>
        <p:txBody>
          <a:bodyPr/>
          <a:lstStyle/>
          <a:p>
            <a:r>
              <a:rPr lang="nl-BE" dirty="0"/>
              <a:t>Trendanalyse</a:t>
            </a:r>
          </a:p>
        </p:txBody>
      </p:sp>
      <p:sp>
        <p:nvSpPr>
          <p:cNvPr id="3" name="Tijdelijke aanduiding voor inhoud 2">
            <a:extLst>
              <a:ext uri="{FF2B5EF4-FFF2-40B4-BE49-F238E27FC236}">
                <a16:creationId xmlns:a16="http://schemas.microsoft.com/office/drawing/2014/main" id="{0A179477-371E-4189-AB19-5DED292D0796}"/>
              </a:ext>
            </a:extLst>
          </p:cNvPr>
          <p:cNvSpPr>
            <a:spLocks noGrp="1"/>
          </p:cNvSpPr>
          <p:nvPr>
            <p:ph idx="1"/>
          </p:nvPr>
        </p:nvSpPr>
        <p:spPr/>
        <p:txBody>
          <a:bodyPr>
            <a:normAutofit/>
          </a:bodyPr>
          <a:lstStyle/>
          <a:p>
            <a:r>
              <a:rPr lang="nl-BE" sz="4000" dirty="0"/>
              <a:t>Demografie</a:t>
            </a:r>
          </a:p>
          <a:p>
            <a:r>
              <a:rPr lang="nl-BE" sz="4000" dirty="0"/>
              <a:t>Maatschappij</a:t>
            </a:r>
          </a:p>
          <a:p>
            <a:r>
              <a:rPr lang="nl-BE" sz="4000" dirty="0"/>
              <a:t>Technologie</a:t>
            </a:r>
          </a:p>
          <a:p>
            <a:r>
              <a:rPr lang="nl-BE" sz="4000" dirty="0"/>
              <a:t>Globalisering</a:t>
            </a:r>
          </a:p>
          <a:p>
            <a:r>
              <a:rPr lang="nl-BE" sz="4000" dirty="0"/>
              <a:t>Energie / klimaat… </a:t>
            </a:r>
          </a:p>
          <a:p>
            <a:endParaRPr lang="nl-BE" sz="4000" dirty="0"/>
          </a:p>
        </p:txBody>
      </p:sp>
      <p:pic>
        <p:nvPicPr>
          <p:cNvPr id="4" name="Afbeelding 3">
            <a:extLst>
              <a:ext uri="{FF2B5EF4-FFF2-40B4-BE49-F238E27FC236}">
                <a16:creationId xmlns:a16="http://schemas.microsoft.com/office/drawing/2014/main" id="{FD287CE5-B198-4C9D-968C-EAC91C0D6F74}"/>
              </a:ext>
            </a:extLst>
          </p:cNvPr>
          <p:cNvPicPr>
            <a:picLocks noChangeAspect="1"/>
          </p:cNvPicPr>
          <p:nvPr/>
        </p:nvPicPr>
        <p:blipFill>
          <a:blip r:embed="rId2"/>
          <a:stretch>
            <a:fillRect/>
          </a:stretch>
        </p:blipFill>
        <p:spPr>
          <a:xfrm>
            <a:off x="6493043" y="257999"/>
            <a:ext cx="4619161" cy="6220081"/>
          </a:xfrm>
          <a:prstGeom prst="rect">
            <a:avLst/>
          </a:prstGeom>
        </p:spPr>
      </p:pic>
    </p:spTree>
    <p:extLst>
      <p:ext uri="{BB962C8B-B14F-4D97-AF65-F5344CB8AC3E}">
        <p14:creationId xmlns:p14="http://schemas.microsoft.com/office/powerpoint/2010/main" val="37415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3DDE3-8013-4DAD-84D7-8B85DB8774C8}"/>
              </a:ext>
            </a:extLst>
          </p:cNvPr>
          <p:cNvSpPr>
            <a:spLocks noGrp="1"/>
          </p:cNvSpPr>
          <p:nvPr>
            <p:ph type="title"/>
          </p:nvPr>
        </p:nvSpPr>
        <p:spPr>
          <a:xfrm>
            <a:off x="838200" y="365125"/>
            <a:ext cx="10515600" cy="2585339"/>
          </a:xfrm>
        </p:spPr>
        <p:txBody>
          <a:bodyPr>
            <a:normAutofit/>
          </a:bodyPr>
          <a:lstStyle/>
          <a:p>
            <a:r>
              <a:rPr lang="nl-BE" sz="5400" dirty="0"/>
              <a:t>De trends kunnen echter ook andere wendingen nemen…</a:t>
            </a:r>
          </a:p>
        </p:txBody>
      </p:sp>
    </p:spTree>
    <p:extLst>
      <p:ext uri="{BB962C8B-B14F-4D97-AF65-F5344CB8AC3E}">
        <p14:creationId xmlns:p14="http://schemas.microsoft.com/office/powerpoint/2010/main" val="3595314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379D5-94FC-4540-A8A4-1BED519F2792}"/>
              </a:ext>
            </a:extLst>
          </p:cNvPr>
          <p:cNvSpPr>
            <a:spLocks noGrp="1"/>
          </p:cNvSpPr>
          <p:nvPr>
            <p:ph type="title"/>
          </p:nvPr>
        </p:nvSpPr>
        <p:spPr>
          <a:xfrm>
            <a:off x="70104" y="-1036053"/>
            <a:ext cx="10515600" cy="1325563"/>
          </a:xfrm>
        </p:spPr>
        <p:txBody>
          <a:bodyPr>
            <a:normAutofit/>
          </a:bodyPr>
          <a:lstStyle/>
          <a:p>
            <a:r>
              <a:rPr lang="nl-BE" sz="2800" dirty="0"/>
              <a:t>Technologie: positief</a:t>
            </a:r>
          </a:p>
        </p:txBody>
      </p:sp>
      <p:sp>
        <p:nvSpPr>
          <p:cNvPr id="5" name="Rechthoek 4">
            <a:extLst>
              <a:ext uri="{FF2B5EF4-FFF2-40B4-BE49-F238E27FC236}">
                <a16:creationId xmlns:a16="http://schemas.microsoft.com/office/drawing/2014/main" id="{DDC79720-5BCC-43AA-B3A9-099973EBC39C}"/>
              </a:ext>
            </a:extLst>
          </p:cNvPr>
          <p:cNvSpPr/>
          <p:nvPr/>
        </p:nvSpPr>
        <p:spPr>
          <a:xfrm>
            <a:off x="71096" y="6418520"/>
            <a:ext cx="2135066" cy="338554"/>
          </a:xfrm>
          <a:prstGeom prst="rect">
            <a:avLst/>
          </a:prstGeom>
          <a:solidFill>
            <a:schemeClr val="bg1">
              <a:lumMod val="85000"/>
            </a:schemeClr>
          </a:solidFill>
        </p:spPr>
        <p:txBody>
          <a:bodyPr wrap="square">
            <a:spAutoFit/>
          </a:bodyPr>
          <a:lstStyle/>
          <a:p>
            <a:pPr algn="r"/>
            <a:r>
              <a:rPr lang="nl-BE" sz="1600" b="1" dirty="0"/>
              <a:t>Robotisering  </a:t>
            </a:r>
          </a:p>
        </p:txBody>
      </p:sp>
      <p:sp>
        <p:nvSpPr>
          <p:cNvPr id="8" name="Rechthoek 7">
            <a:extLst>
              <a:ext uri="{FF2B5EF4-FFF2-40B4-BE49-F238E27FC236}">
                <a16:creationId xmlns:a16="http://schemas.microsoft.com/office/drawing/2014/main" id="{E40E6D69-CB7A-4EA2-B96D-5D8E8A9BE073}"/>
              </a:ext>
            </a:extLst>
          </p:cNvPr>
          <p:cNvSpPr/>
          <p:nvPr/>
        </p:nvSpPr>
        <p:spPr>
          <a:xfrm>
            <a:off x="-202133" y="4303108"/>
            <a:ext cx="3381656" cy="830997"/>
          </a:xfrm>
          <a:prstGeom prst="rect">
            <a:avLst/>
          </a:prstGeom>
          <a:solidFill>
            <a:schemeClr val="bg1">
              <a:lumMod val="85000"/>
            </a:schemeClr>
          </a:solidFill>
        </p:spPr>
        <p:txBody>
          <a:bodyPr wrap="square">
            <a:spAutoFit/>
          </a:bodyPr>
          <a:lstStyle/>
          <a:p>
            <a:pPr algn="r"/>
            <a:r>
              <a:rPr lang="nl-BE" sz="1600" b="1" dirty="0"/>
              <a:t>Kennis universeel digitaal toegankelijk (</a:t>
            </a:r>
            <a:r>
              <a:rPr lang="nl-BE" sz="1600" b="1" dirty="0" err="1"/>
              <a:t>MOOCs</a:t>
            </a:r>
            <a:r>
              <a:rPr lang="nl-BE" sz="1600" b="1" dirty="0"/>
              <a:t>, …) incl. explosie van user </a:t>
            </a:r>
            <a:r>
              <a:rPr lang="nl-BE" sz="1600" b="1" dirty="0" err="1"/>
              <a:t>generated</a:t>
            </a:r>
            <a:r>
              <a:rPr lang="nl-BE" sz="1600" b="1" dirty="0"/>
              <a:t> content</a:t>
            </a:r>
          </a:p>
        </p:txBody>
      </p:sp>
      <p:sp>
        <p:nvSpPr>
          <p:cNvPr id="22" name="Tekstvak 21">
            <a:extLst>
              <a:ext uri="{FF2B5EF4-FFF2-40B4-BE49-F238E27FC236}">
                <a16:creationId xmlns:a16="http://schemas.microsoft.com/office/drawing/2014/main" id="{F274B0CE-21C1-4E58-B3E4-40AEC7D9F425}"/>
              </a:ext>
            </a:extLst>
          </p:cNvPr>
          <p:cNvSpPr txBox="1"/>
          <p:nvPr/>
        </p:nvSpPr>
        <p:spPr>
          <a:xfrm>
            <a:off x="70104" y="772148"/>
            <a:ext cx="3259267" cy="584775"/>
          </a:xfrm>
          <a:prstGeom prst="rect">
            <a:avLst/>
          </a:prstGeom>
          <a:solidFill>
            <a:schemeClr val="bg1">
              <a:lumMod val="85000"/>
            </a:schemeClr>
          </a:solidFill>
        </p:spPr>
        <p:txBody>
          <a:bodyPr wrap="square" rtlCol="0">
            <a:spAutoFit/>
          </a:bodyPr>
          <a:lstStyle/>
          <a:p>
            <a:pPr algn="r"/>
            <a:r>
              <a:rPr lang="nl-BE" sz="1600" b="1" dirty="0"/>
              <a:t>Internet der dingen / smart </a:t>
            </a:r>
            <a:r>
              <a:rPr lang="nl-BE" sz="1600" b="1" dirty="0" err="1"/>
              <a:t>cities</a:t>
            </a:r>
            <a:r>
              <a:rPr lang="nl-BE" sz="1600" b="1" dirty="0"/>
              <a:t> / sensoren… = massa (big) data</a:t>
            </a:r>
          </a:p>
        </p:txBody>
      </p:sp>
      <p:sp>
        <p:nvSpPr>
          <p:cNvPr id="25" name="Rechthoek 24">
            <a:extLst>
              <a:ext uri="{FF2B5EF4-FFF2-40B4-BE49-F238E27FC236}">
                <a16:creationId xmlns:a16="http://schemas.microsoft.com/office/drawing/2014/main" id="{E143EB1A-1C28-4236-A3DC-AEBED21A1219}"/>
              </a:ext>
            </a:extLst>
          </p:cNvPr>
          <p:cNvSpPr/>
          <p:nvPr/>
        </p:nvSpPr>
        <p:spPr>
          <a:xfrm>
            <a:off x="-39575" y="1411771"/>
            <a:ext cx="3282754" cy="830997"/>
          </a:xfrm>
          <a:prstGeom prst="rect">
            <a:avLst/>
          </a:prstGeom>
          <a:solidFill>
            <a:schemeClr val="bg1">
              <a:lumMod val="85000"/>
            </a:schemeClr>
          </a:solidFill>
        </p:spPr>
        <p:txBody>
          <a:bodyPr wrap="square">
            <a:spAutoFit/>
          </a:bodyPr>
          <a:lstStyle/>
          <a:p>
            <a:pPr algn="r"/>
            <a:r>
              <a:rPr lang="nl-BE" sz="1600" b="1" dirty="0"/>
              <a:t>Complexe toepassingen, met toegang vanop de </a:t>
            </a:r>
            <a:r>
              <a:rPr lang="nl-BE" sz="1600" b="1" dirty="0" err="1"/>
              <a:t>cloud</a:t>
            </a:r>
            <a:r>
              <a:rPr lang="nl-BE" sz="1600" b="1" dirty="0"/>
              <a:t> voor individuen (</a:t>
            </a:r>
            <a:r>
              <a:rPr lang="nl-BE" sz="1600" b="1" dirty="0" err="1"/>
              <a:t>bvb</a:t>
            </a:r>
            <a:r>
              <a:rPr lang="nl-BE" sz="1600" b="1" dirty="0"/>
              <a:t>. tolken)</a:t>
            </a:r>
          </a:p>
        </p:txBody>
      </p:sp>
      <p:sp>
        <p:nvSpPr>
          <p:cNvPr id="26" name="Rechthoek 25">
            <a:extLst>
              <a:ext uri="{FF2B5EF4-FFF2-40B4-BE49-F238E27FC236}">
                <a16:creationId xmlns:a16="http://schemas.microsoft.com/office/drawing/2014/main" id="{E33E6282-4CB3-41BF-BF5A-6D3976A640AF}"/>
              </a:ext>
            </a:extLst>
          </p:cNvPr>
          <p:cNvSpPr/>
          <p:nvPr/>
        </p:nvSpPr>
        <p:spPr>
          <a:xfrm>
            <a:off x="-78189" y="2272259"/>
            <a:ext cx="3555973" cy="338554"/>
          </a:xfrm>
          <a:prstGeom prst="rect">
            <a:avLst/>
          </a:prstGeom>
          <a:solidFill>
            <a:schemeClr val="bg1">
              <a:lumMod val="85000"/>
            </a:schemeClr>
          </a:solidFill>
        </p:spPr>
        <p:txBody>
          <a:bodyPr wrap="none">
            <a:spAutoFit/>
          </a:bodyPr>
          <a:lstStyle/>
          <a:p>
            <a:r>
              <a:rPr lang="nl-BE" sz="1600" b="1" dirty="0"/>
              <a:t>Relatief goedkope draagbare toestellen</a:t>
            </a:r>
          </a:p>
        </p:txBody>
      </p:sp>
      <p:sp>
        <p:nvSpPr>
          <p:cNvPr id="40" name="Rechthoek 39">
            <a:extLst>
              <a:ext uri="{FF2B5EF4-FFF2-40B4-BE49-F238E27FC236}">
                <a16:creationId xmlns:a16="http://schemas.microsoft.com/office/drawing/2014/main" id="{200BACD0-7E45-42EA-BBE0-4678393864FE}"/>
              </a:ext>
            </a:extLst>
          </p:cNvPr>
          <p:cNvSpPr/>
          <p:nvPr/>
        </p:nvSpPr>
        <p:spPr>
          <a:xfrm>
            <a:off x="-105226" y="2639088"/>
            <a:ext cx="3437286" cy="1569660"/>
          </a:xfrm>
          <a:prstGeom prst="rect">
            <a:avLst/>
          </a:prstGeom>
          <a:solidFill>
            <a:schemeClr val="bg1">
              <a:lumMod val="85000"/>
            </a:schemeClr>
          </a:solidFill>
        </p:spPr>
        <p:txBody>
          <a:bodyPr wrap="square">
            <a:spAutoFit/>
          </a:bodyPr>
          <a:lstStyle/>
          <a:p>
            <a:pPr algn="r"/>
            <a:r>
              <a:rPr lang="nl-BE" sz="1600" b="1" dirty="0"/>
              <a:t> Toegang tot internet en (virtuele) interactieve platformen voor iedereen incl. direct contact leveranciers / klanten, </a:t>
            </a:r>
            <a:r>
              <a:rPr lang="nl-BE" sz="1600" b="1" dirty="0" err="1"/>
              <a:t>innovatoren</a:t>
            </a:r>
            <a:r>
              <a:rPr lang="nl-BE" sz="1600" b="1" dirty="0"/>
              <a:t> / kapitaal, talent (idee, design, </a:t>
            </a:r>
            <a:r>
              <a:rPr lang="nl-BE" sz="1600" b="1" dirty="0" err="1"/>
              <a:t>tech</a:t>
            </a:r>
            <a:r>
              <a:rPr lang="nl-BE" sz="1600" b="1" dirty="0"/>
              <a:t>, sales) / taken</a:t>
            </a:r>
          </a:p>
          <a:p>
            <a:pPr algn="r"/>
            <a:r>
              <a:rPr lang="nl-BE" sz="1600" b="1" dirty="0"/>
              <a:t>(“</a:t>
            </a:r>
            <a:r>
              <a:rPr lang="nl-BE" sz="1600" b="1" dirty="0" err="1"/>
              <a:t>crowds</a:t>
            </a:r>
            <a:r>
              <a:rPr lang="nl-BE" sz="1600" b="1" dirty="0"/>
              <a:t>”)</a:t>
            </a:r>
          </a:p>
        </p:txBody>
      </p:sp>
      <p:grpSp>
        <p:nvGrpSpPr>
          <p:cNvPr id="70" name="Groep 69">
            <a:extLst>
              <a:ext uri="{FF2B5EF4-FFF2-40B4-BE49-F238E27FC236}">
                <a16:creationId xmlns:a16="http://schemas.microsoft.com/office/drawing/2014/main" id="{A0DEBC1B-0AF3-434A-91BB-8D054A5054D8}"/>
              </a:ext>
            </a:extLst>
          </p:cNvPr>
          <p:cNvGrpSpPr/>
          <p:nvPr/>
        </p:nvGrpSpPr>
        <p:grpSpPr>
          <a:xfrm>
            <a:off x="7925067" y="5128098"/>
            <a:ext cx="4251414" cy="1664598"/>
            <a:chOff x="7925067" y="5128098"/>
            <a:chExt cx="4251414" cy="1664598"/>
          </a:xfrm>
        </p:grpSpPr>
        <p:cxnSp>
          <p:nvCxnSpPr>
            <p:cNvPr id="51" name="Rechte verbindingslijn met pijl 50">
              <a:extLst>
                <a:ext uri="{FF2B5EF4-FFF2-40B4-BE49-F238E27FC236}">
                  <a16:creationId xmlns:a16="http://schemas.microsoft.com/office/drawing/2014/main" id="{F422C247-0818-4638-9E89-09351045E66A}"/>
                </a:ext>
              </a:extLst>
            </p:cNvPr>
            <p:cNvCxnSpPr>
              <a:cxnSpLocks/>
              <a:stCxn id="44" idx="3"/>
              <a:endCxn id="52" idx="1"/>
            </p:cNvCxnSpPr>
            <p:nvPr/>
          </p:nvCxnSpPr>
          <p:spPr>
            <a:xfrm flipV="1">
              <a:off x="7925067" y="5582624"/>
              <a:ext cx="177227" cy="36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hthoek 51">
              <a:extLst>
                <a:ext uri="{FF2B5EF4-FFF2-40B4-BE49-F238E27FC236}">
                  <a16:creationId xmlns:a16="http://schemas.microsoft.com/office/drawing/2014/main" id="{D77EB1EF-6E55-4307-AD49-B11C203DED75}"/>
                </a:ext>
              </a:extLst>
            </p:cNvPr>
            <p:cNvSpPr/>
            <p:nvPr/>
          </p:nvSpPr>
          <p:spPr>
            <a:xfrm>
              <a:off x="8102294" y="5128098"/>
              <a:ext cx="2809319" cy="90905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Wereldwijde </a:t>
              </a:r>
              <a:r>
                <a:rPr lang="nl-BE" sz="1600" dirty="0" err="1">
                  <a:solidFill>
                    <a:schemeClr val="tx1"/>
                  </a:solidFill>
                </a:rPr>
                <a:t>grass-roots</a:t>
              </a:r>
              <a:r>
                <a:rPr lang="nl-BE" sz="1600" dirty="0">
                  <a:solidFill>
                    <a:schemeClr val="tx1"/>
                  </a:solidFill>
                </a:rPr>
                <a:t> druk op overheden inzake investeringen in  duurzaamheid</a:t>
              </a:r>
            </a:p>
          </p:txBody>
        </p:sp>
        <p:sp>
          <p:nvSpPr>
            <p:cNvPr id="79" name="Tekstvak 78">
              <a:extLst>
                <a:ext uri="{FF2B5EF4-FFF2-40B4-BE49-F238E27FC236}">
                  <a16:creationId xmlns:a16="http://schemas.microsoft.com/office/drawing/2014/main" id="{EBA2F258-9EDE-4AC2-881A-DF8E56FBD7BD}"/>
                </a:ext>
              </a:extLst>
            </p:cNvPr>
            <p:cNvSpPr txBox="1"/>
            <p:nvPr/>
          </p:nvSpPr>
          <p:spPr>
            <a:xfrm>
              <a:off x="11008178" y="5267723"/>
              <a:ext cx="1168303" cy="1077218"/>
            </a:xfrm>
            <a:prstGeom prst="rect">
              <a:avLst/>
            </a:prstGeom>
            <a:solidFill>
              <a:srgbClr val="00FFFF"/>
            </a:solidFill>
            <a:ln>
              <a:solidFill>
                <a:schemeClr val="accent1"/>
              </a:solidFill>
            </a:ln>
          </p:spPr>
          <p:txBody>
            <a:bodyPr wrap="square" rtlCol="0">
              <a:spAutoFit/>
            </a:bodyPr>
            <a:lstStyle/>
            <a:p>
              <a:pPr algn="ctr"/>
              <a:r>
                <a:rPr lang="nl-BE" sz="1600" dirty="0"/>
                <a:t>Cultuur van </a:t>
              </a:r>
              <a:r>
                <a:rPr lang="nl-BE" sz="1600" dirty="0" err="1"/>
                <a:t>duurzaam-heid</a:t>
              </a:r>
              <a:endParaRPr lang="nl-BE" sz="1600" dirty="0"/>
            </a:p>
            <a:p>
              <a:pPr algn="ctr"/>
              <a:r>
                <a:rPr lang="nl-BE" sz="1600" dirty="0"/>
                <a:t>komt op</a:t>
              </a:r>
            </a:p>
          </p:txBody>
        </p:sp>
        <p:cxnSp>
          <p:nvCxnSpPr>
            <p:cNvPr id="76" name="Rechte verbindingslijn met pijl 75">
              <a:extLst>
                <a:ext uri="{FF2B5EF4-FFF2-40B4-BE49-F238E27FC236}">
                  <a16:creationId xmlns:a16="http://schemas.microsoft.com/office/drawing/2014/main" id="{CD53F5D9-C149-418B-82D5-D1C8E8B862D1}"/>
                </a:ext>
              </a:extLst>
            </p:cNvPr>
            <p:cNvCxnSpPr>
              <a:cxnSpLocks/>
              <a:stCxn id="52" idx="3"/>
              <a:endCxn id="79" idx="1"/>
            </p:cNvCxnSpPr>
            <p:nvPr/>
          </p:nvCxnSpPr>
          <p:spPr>
            <a:xfrm>
              <a:off x="10911613" y="5582624"/>
              <a:ext cx="96565" cy="22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Rechthoek 96">
              <a:extLst>
                <a:ext uri="{FF2B5EF4-FFF2-40B4-BE49-F238E27FC236}">
                  <a16:creationId xmlns:a16="http://schemas.microsoft.com/office/drawing/2014/main" id="{EF67DB88-D0A9-4089-9160-37D9B02846A8}"/>
                </a:ext>
              </a:extLst>
            </p:cNvPr>
            <p:cNvSpPr/>
            <p:nvPr/>
          </p:nvSpPr>
          <p:spPr>
            <a:xfrm>
              <a:off x="8024302" y="6207921"/>
              <a:ext cx="2935594" cy="584775"/>
            </a:xfrm>
            <a:prstGeom prst="rect">
              <a:avLst/>
            </a:prstGeom>
            <a:solidFill>
              <a:srgbClr val="FF5050"/>
            </a:solidFill>
            <a:ln>
              <a:solidFill>
                <a:schemeClr val="tx1"/>
              </a:solidFill>
            </a:ln>
          </p:spPr>
          <p:txBody>
            <a:bodyPr wrap="square">
              <a:spAutoFit/>
            </a:bodyPr>
            <a:lstStyle/>
            <a:p>
              <a:r>
                <a:rPr lang="nl-BE" sz="1600" dirty="0"/>
                <a:t>Sterk bewustzijn van energie en milieu uitdagingen bij GEN Y</a:t>
              </a:r>
            </a:p>
          </p:txBody>
        </p:sp>
        <p:cxnSp>
          <p:nvCxnSpPr>
            <p:cNvPr id="98" name="Rechte verbindingslijn met pijl 97">
              <a:extLst>
                <a:ext uri="{FF2B5EF4-FFF2-40B4-BE49-F238E27FC236}">
                  <a16:creationId xmlns:a16="http://schemas.microsoft.com/office/drawing/2014/main" id="{6B7705A3-0381-494E-B3FD-4D9102B575BF}"/>
                </a:ext>
              </a:extLst>
            </p:cNvPr>
            <p:cNvCxnSpPr>
              <a:cxnSpLocks/>
              <a:stCxn id="97" idx="0"/>
              <a:endCxn id="52" idx="2"/>
            </p:cNvCxnSpPr>
            <p:nvPr/>
          </p:nvCxnSpPr>
          <p:spPr>
            <a:xfrm flipV="1">
              <a:off x="9492099" y="6037149"/>
              <a:ext cx="14855" cy="170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2" name="Groep 71">
            <a:extLst>
              <a:ext uri="{FF2B5EF4-FFF2-40B4-BE49-F238E27FC236}">
                <a16:creationId xmlns:a16="http://schemas.microsoft.com/office/drawing/2014/main" id="{DCB66A5A-1560-4173-A1C7-76B7D649ADE2}"/>
              </a:ext>
            </a:extLst>
          </p:cNvPr>
          <p:cNvGrpSpPr/>
          <p:nvPr/>
        </p:nvGrpSpPr>
        <p:grpSpPr>
          <a:xfrm>
            <a:off x="-128994" y="4366901"/>
            <a:ext cx="5261695" cy="1931332"/>
            <a:chOff x="-128994" y="4366901"/>
            <a:chExt cx="5261695" cy="1931332"/>
          </a:xfrm>
        </p:grpSpPr>
        <p:sp>
          <p:nvSpPr>
            <p:cNvPr id="103" name="Rechthoek 102">
              <a:extLst>
                <a:ext uri="{FF2B5EF4-FFF2-40B4-BE49-F238E27FC236}">
                  <a16:creationId xmlns:a16="http://schemas.microsoft.com/office/drawing/2014/main" id="{73F07F21-D388-42D4-8014-65E9A80FD6EC}"/>
                </a:ext>
              </a:extLst>
            </p:cNvPr>
            <p:cNvSpPr/>
            <p:nvPr/>
          </p:nvSpPr>
          <p:spPr>
            <a:xfrm>
              <a:off x="-128994" y="5221015"/>
              <a:ext cx="2140138" cy="1077218"/>
            </a:xfrm>
            <a:prstGeom prst="rect">
              <a:avLst/>
            </a:prstGeom>
            <a:solidFill>
              <a:srgbClr val="FF5050"/>
            </a:solidFill>
            <a:ln>
              <a:solidFill>
                <a:srgbClr val="002060"/>
              </a:solidFill>
            </a:ln>
          </p:spPr>
          <p:txBody>
            <a:bodyPr wrap="square">
              <a:spAutoFit/>
            </a:bodyPr>
            <a:lstStyle/>
            <a:p>
              <a:pPr algn="r"/>
              <a:r>
                <a:rPr lang="nl-BE" sz="1600" dirty="0"/>
                <a:t>Meer focus op samenwerking,  balans tussen werk/leven en zinvolheid</a:t>
              </a:r>
            </a:p>
          </p:txBody>
        </p:sp>
        <p:cxnSp>
          <p:nvCxnSpPr>
            <p:cNvPr id="6" name="Rechte verbindingslijn met pijl 5">
              <a:extLst>
                <a:ext uri="{FF2B5EF4-FFF2-40B4-BE49-F238E27FC236}">
                  <a16:creationId xmlns:a16="http://schemas.microsoft.com/office/drawing/2014/main" id="{7CA8D422-5CCE-4F30-8F6F-0C8BA5956085}"/>
                </a:ext>
              </a:extLst>
            </p:cNvPr>
            <p:cNvCxnSpPr>
              <a:cxnSpLocks/>
              <a:stCxn id="103" idx="3"/>
              <a:endCxn id="23" idx="1"/>
            </p:cNvCxnSpPr>
            <p:nvPr/>
          </p:nvCxnSpPr>
          <p:spPr>
            <a:xfrm flipV="1">
              <a:off x="2011144" y="4366901"/>
              <a:ext cx="3121557" cy="1392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0" name="Tekstvak 399">
            <a:extLst>
              <a:ext uri="{FF2B5EF4-FFF2-40B4-BE49-F238E27FC236}">
                <a16:creationId xmlns:a16="http://schemas.microsoft.com/office/drawing/2014/main" id="{C6352201-C84F-46EB-8521-7DC14BEB1645}"/>
              </a:ext>
            </a:extLst>
          </p:cNvPr>
          <p:cNvSpPr txBox="1"/>
          <p:nvPr/>
        </p:nvSpPr>
        <p:spPr>
          <a:xfrm>
            <a:off x="175874" y="401123"/>
            <a:ext cx="2784664" cy="338554"/>
          </a:xfrm>
          <a:prstGeom prst="rect">
            <a:avLst/>
          </a:prstGeom>
          <a:solidFill>
            <a:schemeClr val="bg1">
              <a:lumMod val="85000"/>
            </a:schemeClr>
          </a:solidFill>
        </p:spPr>
        <p:txBody>
          <a:bodyPr wrap="square" rtlCol="0">
            <a:spAutoFit/>
          </a:bodyPr>
          <a:lstStyle/>
          <a:p>
            <a:pPr algn="r"/>
            <a:r>
              <a:rPr lang="nl-BE" sz="1600" b="1" dirty="0"/>
              <a:t>3D </a:t>
            </a:r>
            <a:r>
              <a:rPr lang="nl-BE" sz="1600" b="1" dirty="0" err="1"/>
              <a:t>printing</a:t>
            </a:r>
            <a:r>
              <a:rPr lang="nl-BE" sz="1600" b="1" dirty="0"/>
              <a:t> (micro-productie)</a:t>
            </a:r>
          </a:p>
        </p:txBody>
      </p:sp>
      <p:grpSp>
        <p:nvGrpSpPr>
          <p:cNvPr id="71" name="Groep 70">
            <a:extLst>
              <a:ext uri="{FF2B5EF4-FFF2-40B4-BE49-F238E27FC236}">
                <a16:creationId xmlns:a16="http://schemas.microsoft.com/office/drawing/2014/main" id="{152E74EB-DAB7-47C3-A8C9-33D42E598242}"/>
              </a:ext>
            </a:extLst>
          </p:cNvPr>
          <p:cNvGrpSpPr/>
          <p:nvPr/>
        </p:nvGrpSpPr>
        <p:grpSpPr>
          <a:xfrm>
            <a:off x="7905688" y="2743980"/>
            <a:ext cx="4169248" cy="2344494"/>
            <a:chOff x="7905688" y="2743980"/>
            <a:chExt cx="4169248" cy="2344494"/>
          </a:xfrm>
        </p:grpSpPr>
        <p:sp>
          <p:nvSpPr>
            <p:cNvPr id="209" name="Tekstvak 208">
              <a:extLst>
                <a:ext uri="{FF2B5EF4-FFF2-40B4-BE49-F238E27FC236}">
                  <a16:creationId xmlns:a16="http://schemas.microsoft.com/office/drawing/2014/main" id="{7C689A7B-FA5C-45FE-B39D-E496E3A5B88D}"/>
                </a:ext>
              </a:extLst>
            </p:cNvPr>
            <p:cNvSpPr txBox="1"/>
            <p:nvPr/>
          </p:nvSpPr>
          <p:spPr>
            <a:xfrm>
              <a:off x="9129115" y="4011256"/>
              <a:ext cx="2906202" cy="1077218"/>
            </a:xfrm>
            <a:prstGeom prst="rect">
              <a:avLst/>
            </a:prstGeom>
            <a:solidFill>
              <a:schemeClr val="bg1">
                <a:lumMod val="85000"/>
              </a:schemeClr>
            </a:solidFill>
          </p:spPr>
          <p:txBody>
            <a:bodyPr wrap="square" rtlCol="0">
              <a:spAutoFit/>
            </a:bodyPr>
            <a:lstStyle/>
            <a:p>
              <a:pPr algn="ctr"/>
              <a:r>
                <a:rPr lang="nl-BE" sz="1600" dirty="0"/>
                <a:t>1-1 relatie werkgever-nemer vervaagt (WG = </a:t>
              </a:r>
              <a:r>
                <a:rPr lang="nl-BE" sz="1600" dirty="0" err="1"/>
                <a:t>bvb</a:t>
              </a:r>
              <a:r>
                <a:rPr lang="nl-BE" sz="1600" dirty="0"/>
                <a:t>. klant,  platform of community) met meerdere inkomstenstromen</a:t>
              </a:r>
            </a:p>
          </p:txBody>
        </p:sp>
        <p:cxnSp>
          <p:nvCxnSpPr>
            <p:cNvPr id="232" name="Rechte verbindingslijn met pijl 231">
              <a:extLst>
                <a:ext uri="{FF2B5EF4-FFF2-40B4-BE49-F238E27FC236}">
                  <a16:creationId xmlns:a16="http://schemas.microsoft.com/office/drawing/2014/main" id="{4D6F668F-C68B-4A5E-BC4D-3D9F29059033}"/>
                </a:ext>
              </a:extLst>
            </p:cNvPr>
            <p:cNvCxnSpPr>
              <a:cxnSpLocks/>
              <a:stCxn id="444" idx="3"/>
              <a:endCxn id="209" idx="1"/>
            </p:cNvCxnSpPr>
            <p:nvPr/>
          </p:nvCxnSpPr>
          <p:spPr>
            <a:xfrm>
              <a:off x="8354303" y="2897268"/>
              <a:ext cx="774812" cy="1652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121F253-DA54-4FD6-8528-0F3E3F568CF1}"/>
                </a:ext>
              </a:extLst>
            </p:cNvPr>
            <p:cNvSpPr txBox="1"/>
            <p:nvPr/>
          </p:nvSpPr>
          <p:spPr>
            <a:xfrm>
              <a:off x="8999925" y="2831637"/>
              <a:ext cx="3075011" cy="1077218"/>
            </a:xfrm>
            <a:prstGeom prst="rect">
              <a:avLst/>
            </a:prstGeom>
            <a:solidFill>
              <a:schemeClr val="bg1">
                <a:lumMod val="85000"/>
              </a:schemeClr>
            </a:solidFill>
          </p:spPr>
          <p:txBody>
            <a:bodyPr wrap="square" rtlCol="0">
              <a:spAutoFit/>
            </a:bodyPr>
            <a:lstStyle/>
            <a:p>
              <a:pPr algn="ctr"/>
              <a:r>
                <a:rPr lang="nl-BE" sz="1600" dirty="0"/>
                <a:t>Loopbaan bepaald door blokken specifieke ervaring, skills, netwerk en intellectuele eigendom (</a:t>
              </a:r>
              <a:r>
                <a:rPr lang="nl-BE" sz="1600" dirty="0" err="1"/>
                <a:t>ipv</a:t>
              </a:r>
              <a:r>
                <a:rPr lang="nl-BE" sz="1600" dirty="0"/>
                <a:t> door werkgever / diploma)</a:t>
              </a:r>
            </a:p>
          </p:txBody>
        </p:sp>
        <p:cxnSp>
          <p:nvCxnSpPr>
            <p:cNvPr id="392" name="Rechte verbindingslijn met pijl 391">
              <a:extLst>
                <a:ext uri="{FF2B5EF4-FFF2-40B4-BE49-F238E27FC236}">
                  <a16:creationId xmlns:a16="http://schemas.microsoft.com/office/drawing/2014/main" id="{D6C2B306-B982-45CD-A757-F346C68B0E1A}"/>
                </a:ext>
              </a:extLst>
            </p:cNvPr>
            <p:cNvCxnSpPr>
              <a:cxnSpLocks/>
              <a:stCxn id="209" idx="0"/>
              <a:endCxn id="385" idx="2"/>
            </p:cNvCxnSpPr>
            <p:nvPr/>
          </p:nvCxnSpPr>
          <p:spPr>
            <a:xfrm flipH="1" flipV="1">
              <a:off x="10537431" y="3908855"/>
              <a:ext cx="44785" cy="102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4" name="Rechte verbindingslijn met pijl 393">
              <a:extLst>
                <a:ext uri="{FF2B5EF4-FFF2-40B4-BE49-F238E27FC236}">
                  <a16:creationId xmlns:a16="http://schemas.microsoft.com/office/drawing/2014/main" id="{C9B063B4-A444-4B63-B0D1-68CA23DCCD38}"/>
                </a:ext>
              </a:extLst>
            </p:cNvPr>
            <p:cNvCxnSpPr>
              <a:cxnSpLocks/>
              <a:stCxn id="41" idx="2"/>
              <a:endCxn id="385" idx="0"/>
            </p:cNvCxnSpPr>
            <p:nvPr/>
          </p:nvCxnSpPr>
          <p:spPr>
            <a:xfrm flipH="1">
              <a:off x="10537431" y="2743980"/>
              <a:ext cx="95249" cy="8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3" name="Rechte verbindingslijn met pijl 452">
              <a:extLst>
                <a:ext uri="{FF2B5EF4-FFF2-40B4-BE49-F238E27FC236}">
                  <a16:creationId xmlns:a16="http://schemas.microsoft.com/office/drawing/2014/main" id="{A93E8714-D1F6-4F89-BDD7-0E956C9C9486}"/>
                </a:ext>
              </a:extLst>
            </p:cNvPr>
            <p:cNvCxnSpPr>
              <a:cxnSpLocks/>
              <a:stCxn id="23" idx="3"/>
              <a:endCxn id="209" idx="1"/>
            </p:cNvCxnSpPr>
            <p:nvPr/>
          </p:nvCxnSpPr>
          <p:spPr>
            <a:xfrm>
              <a:off x="7905688" y="4366901"/>
              <a:ext cx="1223427" cy="182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4" name="Groep 73">
            <a:extLst>
              <a:ext uri="{FF2B5EF4-FFF2-40B4-BE49-F238E27FC236}">
                <a16:creationId xmlns:a16="http://schemas.microsoft.com/office/drawing/2014/main" id="{58195106-928E-4DFB-A08F-3FA6CD3B3266}"/>
              </a:ext>
            </a:extLst>
          </p:cNvPr>
          <p:cNvGrpSpPr/>
          <p:nvPr/>
        </p:nvGrpSpPr>
        <p:grpSpPr>
          <a:xfrm>
            <a:off x="2995768" y="1717825"/>
            <a:ext cx="6155170" cy="4051493"/>
            <a:chOff x="2995768" y="1717825"/>
            <a:chExt cx="6155170" cy="4051493"/>
          </a:xfrm>
        </p:grpSpPr>
        <p:sp>
          <p:nvSpPr>
            <p:cNvPr id="415" name="Rechthoek 414">
              <a:extLst>
                <a:ext uri="{FF2B5EF4-FFF2-40B4-BE49-F238E27FC236}">
                  <a16:creationId xmlns:a16="http://schemas.microsoft.com/office/drawing/2014/main" id="{0CE6A62A-B118-4C3C-B2FC-A951C391FB2C}"/>
                </a:ext>
              </a:extLst>
            </p:cNvPr>
            <p:cNvSpPr/>
            <p:nvPr/>
          </p:nvSpPr>
          <p:spPr>
            <a:xfrm>
              <a:off x="3444093" y="5184543"/>
              <a:ext cx="1648663" cy="584775"/>
            </a:xfrm>
            <a:prstGeom prst="rect">
              <a:avLst/>
            </a:prstGeom>
            <a:solidFill>
              <a:schemeClr val="bg1">
                <a:lumMod val="85000"/>
              </a:schemeClr>
            </a:solidFill>
          </p:spPr>
          <p:txBody>
            <a:bodyPr wrap="square">
              <a:spAutoFit/>
            </a:bodyPr>
            <a:lstStyle/>
            <a:p>
              <a:pPr algn="r"/>
              <a:r>
                <a:rPr lang="nl-BE" sz="1600" dirty="0"/>
                <a:t>AI matching van expertise/taken</a:t>
              </a:r>
            </a:p>
          </p:txBody>
        </p:sp>
        <p:cxnSp>
          <p:nvCxnSpPr>
            <p:cNvPr id="418" name="Rechte verbindingslijn met pijl 417">
              <a:extLst>
                <a:ext uri="{FF2B5EF4-FFF2-40B4-BE49-F238E27FC236}">
                  <a16:creationId xmlns:a16="http://schemas.microsoft.com/office/drawing/2014/main" id="{535B75F7-0216-47A3-B931-A5769A00C1BC}"/>
                </a:ext>
              </a:extLst>
            </p:cNvPr>
            <p:cNvCxnSpPr>
              <a:cxnSpLocks/>
              <a:endCxn id="415" idx="1"/>
            </p:cNvCxnSpPr>
            <p:nvPr/>
          </p:nvCxnSpPr>
          <p:spPr>
            <a:xfrm flipV="1">
              <a:off x="2995768" y="5476931"/>
              <a:ext cx="448325" cy="28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3A9DF421-8CEB-42D4-B638-6A68A79FCB75}"/>
                </a:ext>
              </a:extLst>
            </p:cNvPr>
            <p:cNvGrpSpPr/>
            <p:nvPr/>
          </p:nvGrpSpPr>
          <p:grpSpPr>
            <a:xfrm>
              <a:off x="3332060" y="1717825"/>
              <a:ext cx="5818878" cy="3466718"/>
              <a:chOff x="3332060" y="1717825"/>
              <a:chExt cx="5818878" cy="3466718"/>
            </a:xfrm>
          </p:grpSpPr>
          <p:cxnSp>
            <p:nvCxnSpPr>
              <p:cNvPr id="114" name="Rechte verbindingslijn met pijl 113">
                <a:extLst>
                  <a:ext uri="{FF2B5EF4-FFF2-40B4-BE49-F238E27FC236}">
                    <a16:creationId xmlns:a16="http://schemas.microsoft.com/office/drawing/2014/main" id="{09EB07F0-898F-458E-A6DE-49211DEDBC46}"/>
                  </a:ext>
                </a:extLst>
              </p:cNvPr>
              <p:cNvCxnSpPr>
                <a:cxnSpLocks/>
                <a:stCxn id="23" idx="0"/>
                <a:endCxn id="88" idx="1"/>
              </p:cNvCxnSpPr>
              <p:nvPr/>
            </p:nvCxnSpPr>
            <p:spPr>
              <a:xfrm flipV="1">
                <a:off x="6519195" y="1717825"/>
                <a:ext cx="59672" cy="1864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2" name="Rechte verbindingslijn met pijl 421">
                <a:extLst>
                  <a:ext uri="{FF2B5EF4-FFF2-40B4-BE49-F238E27FC236}">
                    <a16:creationId xmlns:a16="http://schemas.microsoft.com/office/drawing/2014/main" id="{9E5C5DCE-312E-4BAA-993F-C7D9634D8C3F}"/>
                  </a:ext>
                </a:extLst>
              </p:cNvPr>
              <p:cNvCxnSpPr>
                <a:cxnSpLocks/>
                <a:stCxn id="19" idx="3"/>
                <a:endCxn id="23" idx="0"/>
              </p:cNvCxnSpPr>
              <p:nvPr/>
            </p:nvCxnSpPr>
            <p:spPr>
              <a:xfrm>
                <a:off x="5714493" y="2544625"/>
                <a:ext cx="804702" cy="1037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7C815AE9-FCC0-4C13-938D-030905DCD590}"/>
                  </a:ext>
                </a:extLst>
              </p:cNvPr>
              <p:cNvCxnSpPr>
                <a:cxnSpLocks/>
                <a:stCxn id="40" idx="3"/>
                <a:endCxn id="23" idx="1"/>
              </p:cNvCxnSpPr>
              <p:nvPr/>
            </p:nvCxnSpPr>
            <p:spPr>
              <a:xfrm>
                <a:off x="3332060" y="3423918"/>
                <a:ext cx="1800641" cy="942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F67B07A6-B1A1-4EEB-B1C3-A671AD142B2D}"/>
                  </a:ext>
                </a:extLst>
              </p:cNvPr>
              <p:cNvCxnSpPr>
                <a:cxnSpLocks/>
                <a:stCxn id="23" idx="3"/>
                <a:endCxn id="41" idx="1"/>
              </p:cNvCxnSpPr>
              <p:nvPr/>
            </p:nvCxnSpPr>
            <p:spPr>
              <a:xfrm flipV="1">
                <a:off x="7905688" y="2205371"/>
                <a:ext cx="1245250" cy="216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4" name="Tekstvak 443">
                <a:extLst>
                  <a:ext uri="{FF2B5EF4-FFF2-40B4-BE49-F238E27FC236}">
                    <a16:creationId xmlns:a16="http://schemas.microsoft.com/office/drawing/2014/main" id="{EAADB5D5-0B89-4EFC-A813-F341E58227D8}"/>
                  </a:ext>
                </a:extLst>
              </p:cNvPr>
              <p:cNvSpPr txBox="1"/>
              <p:nvPr/>
            </p:nvSpPr>
            <p:spPr>
              <a:xfrm>
                <a:off x="6680833" y="2358659"/>
                <a:ext cx="1673470" cy="1077218"/>
              </a:xfrm>
              <a:prstGeom prst="rect">
                <a:avLst/>
              </a:prstGeom>
              <a:solidFill>
                <a:schemeClr val="bg1">
                  <a:lumMod val="85000"/>
                </a:schemeClr>
              </a:solidFill>
            </p:spPr>
            <p:txBody>
              <a:bodyPr wrap="square" rtlCol="0">
                <a:spAutoFit/>
              </a:bodyPr>
              <a:lstStyle/>
              <a:p>
                <a:pPr algn="ctr"/>
                <a:r>
                  <a:rPr lang="nl-BE" sz="1600" dirty="0"/>
                  <a:t>“Gildevorming” voor bescherming / ondersteuning / connectie leden</a:t>
                </a:r>
              </a:p>
            </p:txBody>
          </p:sp>
          <p:cxnSp>
            <p:nvCxnSpPr>
              <p:cNvPr id="446" name="Rechte verbindingslijn met pijl 445">
                <a:extLst>
                  <a:ext uri="{FF2B5EF4-FFF2-40B4-BE49-F238E27FC236}">
                    <a16:creationId xmlns:a16="http://schemas.microsoft.com/office/drawing/2014/main" id="{CC3AD202-DE78-4EA5-8681-F6C024FF78AD}"/>
                  </a:ext>
                </a:extLst>
              </p:cNvPr>
              <p:cNvCxnSpPr>
                <a:cxnSpLocks/>
                <a:stCxn id="23" idx="0"/>
                <a:endCxn id="444" idx="1"/>
              </p:cNvCxnSpPr>
              <p:nvPr/>
            </p:nvCxnSpPr>
            <p:spPr>
              <a:xfrm flipV="1">
                <a:off x="6519195" y="2897268"/>
                <a:ext cx="161638" cy="684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8" name="Rechte verbindingslijn met pijl 447">
                <a:extLst>
                  <a:ext uri="{FF2B5EF4-FFF2-40B4-BE49-F238E27FC236}">
                    <a16:creationId xmlns:a16="http://schemas.microsoft.com/office/drawing/2014/main" id="{F5A34227-42B8-4885-88A2-00F1A4623C6A}"/>
                  </a:ext>
                </a:extLst>
              </p:cNvPr>
              <p:cNvCxnSpPr>
                <a:cxnSpLocks/>
                <a:stCxn id="444" idx="0"/>
                <a:endCxn id="88" idx="2"/>
              </p:cNvCxnSpPr>
              <p:nvPr/>
            </p:nvCxnSpPr>
            <p:spPr>
              <a:xfrm flipH="1" flipV="1">
                <a:off x="7483014" y="2256434"/>
                <a:ext cx="34554" cy="10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2477A68E-C6E5-4295-96C0-416E1ACAAFAA}"/>
                  </a:ext>
                </a:extLst>
              </p:cNvPr>
              <p:cNvSpPr txBox="1"/>
              <p:nvPr/>
            </p:nvSpPr>
            <p:spPr>
              <a:xfrm>
                <a:off x="5132701" y="3582071"/>
                <a:ext cx="2772987" cy="1569660"/>
              </a:xfrm>
              <a:prstGeom prst="rect">
                <a:avLst/>
              </a:prstGeom>
              <a:solidFill>
                <a:schemeClr val="bg1">
                  <a:lumMod val="85000"/>
                </a:schemeClr>
              </a:solidFill>
            </p:spPr>
            <p:txBody>
              <a:bodyPr wrap="square" rtlCol="0">
                <a:spAutoFit/>
              </a:bodyPr>
              <a:lstStyle/>
              <a:p>
                <a:r>
                  <a:rPr lang="nl-BE" sz="1600" dirty="0"/>
                  <a:t>Focus op fluïde, peer-</a:t>
                </a:r>
                <a:r>
                  <a:rPr lang="nl-BE" sz="1600" dirty="0" err="1"/>
                  <a:t>to</a:t>
                </a:r>
                <a:r>
                  <a:rPr lang="nl-BE" sz="1600" dirty="0"/>
                  <a:t>-peer, genetwerkte samenwerking en open innovatie (</a:t>
                </a:r>
                <a:r>
                  <a:rPr lang="nl-BE" sz="1600" dirty="0" err="1"/>
                  <a:t>ipv</a:t>
                </a:r>
                <a:r>
                  <a:rPr lang="nl-BE" sz="1600" dirty="0"/>
                  <a:t> hiërarchische, gesloten organisatie met vaste werkuren / plek en contract)</a:t>
                </a:r>
              </a:p>
            </p:txBody>
          </p:sp>
          <p:cxnSp>
            <p:nvCxnSpPr>
              <p:cNvPr id="420" name="Rechte verbindingslijn met pijl 419">
                <a:extLst>
                  <a:ext uri="{FF2B5EF4-FFF2-40B4-BE49-F238E27FC236}">
                    <a16:creationId xmlns:a16="http://schemas.microsoft.com/office/drawing/2014/main" id="{A809F5DA-5193-464E-863B-0F4C5D6DE5A8}"/>
                  </a:ext>
                </a:extLst>
              </p:cNvPr>
              <p:cNvCxnSpPr>
                <a:cxnSpLocks/>
                <a:stCxn id="415" idx="0"/>
                <a:endCxn id="23" idx="1"/>
              </p:cNvCxnSpPr>
              <p:nvPr/>
            </p:nvCxnSpPr>
            <p:spPr>
              <a:xfrm flipV="1">
                <a:off x="4268425" y="4366901"/>
                <a:ext cx="864276" cy="817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131F308-67A6-41A7-B47F-84E249290A0D}"/>
                  </a:ext>
                </a:extLst>
              </p:cNvPr>
              <p:cNvCxnSpPr>
                <a:cxnSpLocks/>
                <a:stCxn id="99" idx="2"/>
                <a:endCxn id="23" idx="0"/>
              </p:cNvCxnSpPr>
              <p:nvPr/>
            </p:nvCxnSpPr>
            <p:spPr>
              <a:xfrm>
                <a:off x="4786178" y="3426059"/>
                <a:ext cx="1733017" cy="15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69" name="Groep 68">
            <a:extLst>
              <a:ext uri="{FF2B5EF4-FFF2-40B4-BE49-F238E27FC236}">
                <a16:creationId xmlns:a16="http://schemas.microsoft.com/office/drawing/2014/main" id="{78A5EEE8-0CC1-4ACF-B6CA-E5040F11CDAB}"/>
              </a:ext>
            </a:extLst>
          </p:cNvPr>
          <p:cNvGrpSpPr/>
          <p:nvPr/>
        </p:nvGrpSpPr>
        <p:grpSpPr>
          <a:xfrm>
            <a:off x="2206162" y="5151731"/>
            <a:ext cx="5718905" cy="1662838"/>
            <a:chOff x="2206162" y="5151731"/>
            <a:chExt cx="5718905" cy="1662838"/>
          </a:xfrm>
        </p:grpSpPr>
        <p:cxnSp>
          <p:nvCxnSpPr>
            <p:cNvPr id="27" name="Rechte verbindingslijn met pijl 26">
              <a:extLst>
                <a:ext uri="{FF2B5EF4-FFF2-40B4-BE49-F238E27FC236}">
                  <a16:creationId xmlns:a16="http://schemas.microsoft.com/office/drawing/2014/main" id="{541EA700-F88E-4686-8518-06A2A6ED5058}"/>
                </a:ext>
              </a:extLst>
            </p:cNvPr>
            <p:cNvCxnSpPr>
              <a:cxnSpLocks/>
              <a:stCxn id="5" idx="3"/>
              <a:endCxn id="112" idx="1"/>
            </p:cNvCxnSpPr>
            <p:nvPr/>
          </p:nvCxnSpPr>
          <p:spPr>
            <a:xfrm flipV="1">
              <a:off x="2206162" y="6399071"/>
              <a:ext cx="196607" cy="188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kstvak 43">
              <a:extLst>
                <a:ext uri="{FF2B5EF4-FFF2-40B4-BE49-F238E27FC236}">
                  <a16:creationId xmlns:a16="http://schemas.microsoft.com/office/drawing/2014/main" id="{738533A1-1FE7-49A0-9AD1-E8F6D68FA414}"/>
                </a:ext>
              </a:extLst>
            </p:cNvPr>
            <p:cNvSpPr txBox="1"/>
            <p:nvPr/>
          </p:nvSpPr>
          <p:spPr>
            <a:xfrm>
              <a:off x="5250071" y="5281418"/>
              <a:ext cx="2674996" cy="1323439"/>
            </a:xfrm>
            <a:prstGeom prst="rect">
              <a:avLst/>
            </a:prstGeom>
            <a:solidFill>
              <a:schemeClr val="bg1">
                <a:lumMod val="85000"/>
              </a:schemeClr>
            </a:solidFill>
            <a:ln>
              <a:solidFill>
                <a:schemeClr val="accent1"/>
              </a:solidFill>
            </a:ln>
          </p:spPr>
          <p:txBody>
            <a:bodyPr wrap="square" rtlCol="0">
              <a:spAutoFit/>
            </a:bodyPr>
            <a:lstStyle/>
            <a:p>
              <a:r>
                <a:rPr lang="nl-BE" sz="1600" dirty="0"/>
                <a:t>Cognitief surplus: meer tijd voor deliberatie over “waarom” en complexe problemen op te lossen, met ondersteuning door machines</a:t>
              </a:r>
            </a:p>
          </p:txBody>
        </p:sp>
        <p:cxnSp>
          <p:nvCxnSpPr>
            <p:cNvPr id="30" name="Rechte verbindingslijn met pijl 29">
              <a:extLst>
                <a:ext uri="{FF2B5EF4-FFF2-40B4-BE49-F238E27FC236}">
                  <a16:creationId xmlns:a16="http://schemas.microsoft.com/office/drawing/2014/main" id="{F8296E67-6C13-4B2E-A4AD-D4D39E0F6204}"/>
                </a:ext>
              </a:extLst>
            </p:cNvPr>
            <p:cNvCxnSpPr>
              <a:cxnSpLocks/>
              <a:endCxn id="112" idx="0"/>
            </p:cNvCxnSpPr>
            <p:nvPr/>
          </p:nvCxnSpPr>
          <p:spPr>
            <a:xfrm>
              <a:off x="2995768" y="5764471"/>
              <a:ext cx="654867" cy="21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00C9BA37-0004-4ABC-A8BE-74021869250E}"/>
                </a:ext>
              </a:extLst>
            </p:cNvPr>
            <p:cNvCxnSpPr>
              <a:cxnSpLocks/>
              <a:stCxn id="44" idx="0"/>
              <a:endCxn id="23" idx="2"/>
            </p:cNvCxnSpPr>
            <p:nvPr/>
          </p:nvCxnSpPr>
          <p:spPr>
            <a:xfrm flipH="1" flipV="1">
              <a:off x="6519195" y="5151731"/>
              <a:ext cx="68374" cy="129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hthoek 111">
              <a:extLst>
                <a:ext uri="{FF2B5EF4-FFF2-40B4-BE49-F238E27FC236}">
                  <a16:creationId xmlns:a16="http://schemas.microsoft.com/office/drawing/2014/main" id="{F052AA79-57EE-4279-ADE1-666C18E06A66}"/>
                </a:ext>
              </a:extLst>
            </p:cNvPr>
            <p:cNvSpPr/>
            <p:nvPr/>
          </p:nvSpPr>
          <p:spPr>
            <a:xfrm>
              <a:off x="2402769" y="5983572"/>
              <a:ext cx="2495732" cy="830997"/>
            </a:xfrm>
            <a:prstGeom prst="rect">
              <a:avLst/>
            </a:prstGeom>
            <a:solidFill>
              <a:schemeClr val="bg1">
                <a:lumMod val="85000"/>
              </a:schemeClr>
            </a:solidFill>
            <a:ln>
              <a:solidFill>
                <a:schemeClr val="accent1"/>
              </a:solidFill>
            </a:ln>
          </p:spPr>
          <p:txBody>
            <a:bodyPr wrap="square">
              <a:spAutoFit/>
            </a:bodyPr>
            <a:lstStyle/>
            <a:p>
              <a:pPr algn="r"/>
              <a:r>
                <a:rPr lang="nl-BE" sz="1600" dirty="0"/>
                <a:t>Als…dan (</a:t>
              </a:r>
              <a:r>
                <a:rPr lang="nl-BE" sz="1600" dirty="0" err="1"/>
                <a:t>regelgebaseerde</a:t>
              </a:r>
              <a:r>
                <a:rPr lang="nl-BE" sz="1600" dirty="0"/>
                <a:t>) taken / (gevaarlijke) productie door machines</a:t>
              </a:r>
            </a:p>
          </p:txBody>
        </p:sp>
        <p:cxnSp>
          <p:nvCxnSpPr>
            <p:cNvPr id="128" name="Rechte verbindingslijn met pijl 127">
              <a:extLst>
                <a:ext uri="{FF2B5EF4-FFF2-40B4-BE49-F238E27FC236}">
                  <a16:creationId xmlns:a16="http://schemas.microsoft.com/office/drawing/2014/main" id="{A87C2DE7-34BA-4B9F-84DF-C645E5DE741D}"/>
                </a:ext>
              </a:extLst>
            </p:cNvPr>
            <p:cNvCxnSpPr>
              <a:cxnSpLocks/>
              <a:stCxn id="112" idx="3"/>
              <a:endCxn id="44" idx="1"/>
            </p:cNvCxnSpPr>
            <p:nvPr/>
          </p:nvCxnSpPr>
          <p:spPr>
            <a:xfrm flipV="1">
              <a:off x="4898501" y="5943138"/>
              <a:ext cx="351570" cy="455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Rechte verbindingslijn met pijl 132">
              <a:extLst>
                <a:ext uri="{FF2B5EF4-FFF2-40B4-BE49-F238E27FC236}">
                  <a16:creationId xmlns:a16="http://schemas.microsoft.com/office/drawing/2014/main" id="{24DB7A5A-E053-4738-8DCA-A87E31788CE1}"/>
                </a:ext>
              </a:extLst>
            </p:cNvPr>
            <p:cNvCxnSpPr>
              <a:endCxn id="44" idx="1"/>
            </p:cNvCxnSpPr>
            <p:nvPr/>
          </p:nvCxnSpPr>
          <p:spPr>
            <a:xfrm>
              <a:off x="2995768" y="5764471"/>
              <a:ext cx="2254303" cy="17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63" name="Rechte verbindingslijn met pijl 162">
            <a:extLst>
              <a:ext uri="{FF2B5EF4-FFF2-40B4-BE49-F238E27FC236}">
                <a16:creationId xmlns:a16="http://schemas.microsoft.com/office/drawing/2014/main" id="{33401BFE-E919-4782-9629-849298350DB2}"/>
              </a:ext>
            </a:extLst>
          </p:cNvPr>
          <p:cNvCxnSpPr>
            <a:cxnSpLocks/>
            <a:stCxn id="40" idx="2"/>
            <a:endCxn id="8" idx="0"/>
          </p:cNvCxnSpPr>
          <p:nvPr/>
        </p:nvCxnSpPr>
        <p:spPr>
          <a:xfrm flipH="1">
            <a:off x="1488695" y="4208748"/>
            <a:ext cx="124722" cy="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7" name="Groep 56">
            <a:extLst>
              <a:ext uri="{FF2B5EF4-FFF2-40B4-BE49-F238E27FC236}">
                <a16:creationId xmlns:a16="http://schemas.microsoft.com/office/drawing/2014/main" id="{792AE7F5-4A5E-4821-97D0-984E73BCA8E0}"/>
              </a:ext>
            </a:extLst>
          </p:cNvPr>
          <p:cNvGrpSpPr/>
          <p:nvPr/>
        </p:nvGrpSpPr>
        <p:grpSpPr>
          <a:xfrm>
            <a:off x="3179523" y="-2563"/>
            <a:ext cx="8990662" cy="4721170"/>
            <a:chOff x="3179523" y="-2563"/>
            <a:chExt cx="8990662" cy="4721170"/>
          </a:xfrm>
        </p:grpSpPr>
        <p:cxnSp>
          <p:nvCxnSpPr>
            <p:cNvPr id="184" name="Rechte verbindingslijn met pijl 183">
              <a:extLst>
                <a:ext uri="{FF2B5EF4-FFF2-40B4-BE49-F238E27FC236}">
                  <a16:creationId xmlns:a16="http://schemas.microsoft.com/office/drawing/2014/main" id="{D42EE39E-5057-42C7-94AB-250937054FD7}"/>
                </a:ext>
              </a:extLst>
            </p:cNvPr>
            <p:cNvCxnSpPr>
              <a:cxnSpLocks/>
              <a:stCxn id="99" idx="3"/>
              <a:endCxn id="34" idx="2"/>
            </p:cNvCxnSpPr>
            <p:nvPr/>
          </p:nvCxnSpPr>
          <p:spPr>
            <a:xfrm flipV="1">
              <a:off x="5710777" y="828434"/>
              <a:ext cx="246055" cy="242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oep 19">
              <a:extLst>
                <a:ext uri="{FF2B5EF4-FFF2-40B4-BE49-F238E27FC236}">
                  <a16:creationId xmlns:a16="http://schemas.microsoft.com/office/drawing/2014/main" id="{71E1998B-15AD-42D2-84C1-E72EE3A5BBC0}"/>
                </a:ext>
              </a:extLst>
            </p:cNvPr>
            <p:cNvGrpSpPr/>
            <p:nvPr/>
          </p:nvGrpSpPr>
          <p:grpSpPr>
            <a:xfrm>
              <a:off x="3179523" y="-2563"/>
              <a:ext cx="8990662" cy="4721170"/>
              <a:chOff x="3179523" y="-2563"/>
              <a:chExt cx="8990662" cy="4721170"/>
            </a:xfrm>
          </p:grpSpPr>
          <p:cxnSp>
            <p:nvCxnSpPr>
              <p:cNvPr id="29" name="Rechte verbindingslijn met pijl 28">
                <a:extLst>
                  <a:ext uri="{FF2B5EF4-FFF2-40B4-BE49-F238E27FC236}">
                    <a16:creationId xmlns:a16="http://schemas.microsoft.com/office/drawing/2014/main" id="{FA0A922E-1AEE-4361-B4AD-3B3A01DA23F9}"/>
                  </a:ext>
                </a:extLst>
              </p:cNvPr>
              <p:cNvCxnSpPr>
                <a:cxnSpLocks/>
                <a:stCxn id="40" idx="3"/>
                <a:endCxn id="34" idx="1"/>
              </p:cNvCxnSpPr>
              <p:nvPr/>
            </p:nvCxnSpPr>
            <p:spPr>
              <a:xfrm flipV="1">
                <a:off x="3332060" y="412936"/>
                <a:ext cx="760297" cy="301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A045711B-6FF0-43DD-A661-57973E89880A}"/>
                  </a:ext>
                </a:extLst>
              </p:cNvPr>
              <p:cNvCxnSpPr>
                <a:cxnSpLocks/>
                <a:stCxn id="8" idx="3"/>
                <a:endCxn id="34" idx="1"/>
              </p:cNvCxnSpPr>
              <p:nvPr/>
            </p:nvCxnSpPr>
            <p:spPr>
              <a:xfrm flipV="1">
                <a:off x="3179523" y="412936"/>
                <a:ext cx="912834" cy="430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6AEFC070-AC27-4364-B7A2-511A719B66B6}"/>
                  </a:ext>
                </a:extLst>
              </p:cNvPr>
              <p:cNvSpPr txBox="1"/>
              <p:nvPr/>
            </p:nvSpPr>
            <p:spPr>
              <a:xfrm>
                <a:off x="4092357" y="-2563"/>
                <a:ext cx="3728950" cy="830997"/>
              </a:xfrm>
              <a:prstGeom prst="rect">
                <a:avLst/>
              </a:prstGeom>
              <a:solidFill>
                <a:schemeClr val="bg1">
                  <a:lumMod val="85000"/>
                </a:schemeClr>
              </a:solidFill>
              <a:ln>
                <a:solidFill>
                  <a:srgbClr val="0070C0"/>
                </a:solidFill>
              </a:ln>
            </p:spPr>
            <p:txBody>
              <a:bodyPr wrap="square" rtlCol="0">
                <a:spAutoFit/>
              </a:bodyPr>
              <a:lstStyle/>
              <a:p>
                <a:r>
                  <a:rPr lang="nl-BE" sz="1600" dirty="0"/>
                  <a:t>Brains en ambitie kunnen (blijvend) leren en (net)werken, ongeacht hun afkomst en woonplaats, eender wanneer, op maat</a:t>
                </a:r>
              </a:p>
            </p:txBody>
          </p:sp>
          <p:cxnSp>
            <p:nvCxnSpPr>
              <p:cNvPr id="37" name="Rechte verbindingslijn met pijl 36">
                <a:extLst>
                  <a:ext uri="{FF2B5EF4-FFF2-40B4-BE49-F238E27FC236}">
                    <a16:creationId xmlns:a16="http://schemas.microsoft.com/office/drawing/2014/main" id="{4201F218-2D28-4172-B98F-A67039252FB5}"/>
                  </a:ext>
                </a:extLst>
              </p:cNvPr>
              <p:cNvCxnSpPr>
                <a:cxnSpLocks/>
                <a:stCxn id="26" idx="3"/>
                <a:endCxn id="34" idx="1"/>
              </p:cNvCxnSpPr>
              <p:nvPr/>
            </p:nvCxnSpPr>
            <p:spPr>
              <a:xfrm flipV="1">
                <a:off x="3477784" y="412936"/>
                <a:ext cx="614573" cy="20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1" name="Rechthoek 180">
                <a:extLst>
                  <a:ext uri="{FF2B5EF4-FFF2-40B4-BE49-F238E27FC236}">
                    <a16:creationId xmlns:a16="http://schemas.microsoft.com/office/drawing/2014/main" id="{49B20FCF-110E-4920-9F15-EFD6C69908DE}"/>
                  </a:ext>
                </a:extLst>
              </p:cNvPr>
              <p:cNvSpPr/>
              <p:nvPr/>
            </p:nvSpPr>
            <p:spPr>
              <a:xfrm>
                <a:off x="8986565" y="-1936"/>
                <a:ext cx="3183620" cy="338554"/>
              </a:xfrm>
              <a:prstGeom prst="rect">
                <a:avLst/>
              </a:prstGeom>
              <a:solidFill>
                <a:schemeClr val="bg1">
                  <a:lumMod val="85000"/>
                </a:schemeClr>
              </a:solidFill>
              <a:ln>
                <a:solidFill>
                  <a:schemeClr val="accent1"/>
                </a:solidFill>
              </a:ln>
            </p:spPr>
            <p:txBody>
              <a:bodyPr wrap="square">
                <a:spAutoFit/>
              </a:bodyPr>
              <a:lstStyle/>
              <a:p>
                <a:pPr algn="r"/>
                <a:r>
                  <a:rPr lang="nl-BE" sz="1600" dirty="0"/>
                  <a:t>Grens werk / leren / leven vervaagt</a:t>
                </a:r>
              </a:p>
            </p:txBody>
          </p:sp>
          <p:cxnSp>
            <p:nvCxnSpPr>
              <p:cNvPr id="182" name="Rechte verbindingslijn met pijl 181">
                <a:extLst>
                  <a:ext uri="{FF2B5EF4-FFF2-40B4-BE49-F238E27FC236}">
                    <a16:creationId xmlns:a16="http://schemas.microsoft.com/office/drawing/2014/main" id="{D853223A-3918-436B-B118-9399CC9CA24A}"/>
                  </a:ext>
                </a:extLst>
              </p:cNvPr>
              <p:cNvCxnSpPr>
                <a:cxnSpLocks/>
                <a:stCxn id="34" idx="3"/>
                <a:endCxn id="181" idx="1"/>
              </p:cNvCxnSpPr>
              <p:nvPr/>
            </p:nvCxnSpPr>
            <p:spPr>
              <a:xfrm flipV="1">
                <a:off x="7821307" y="167341"/>
                <a:ext cx="1165258" cy="245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Rechte verbindingslijn met pijl 235">
                <a:extLst>
                  <a:ext uri="{FF2B5EF4-FFF2-40B4-BE49-F238E27FC236}">
                    <a16:creationId xmlns:a16="http://schemas.microsoft.com/office/drawing/2014/main" id="{C25829B9-3617-41F8-9C5F-8FAF0631FE15}"/>
                  </a:ext>
                </a:extLst>
              </p:cNvPr>
              <p:cNvCxnSpPr>
                <a:cxnSpLocks/>
                <a:stCxn id="292" idx="2"/>
                <a:endCxn id="41" idx="0"/>
              </p:cNvCxnSpPr>
              <p:nvPr/>
            </p:nvCxnSpPr>
            <p:spPr>
              <a:xfrm flipH="1">
                <a:off x="10632680" y="1224429"/>
                <a:ext cx="818127" cy="44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2" name="Tekstvak 291">
                <a:extLst>
                  <a:ext uri="{FF2B5EF4-FFF2-40B4-BE49-F238E27FC236}">
                    <a16:creationId xmlns:a16="http://schemas.microsoft.com/office/drawing/2014/main" id="{AE405682-FB15-4717-B4CF-61551126ECA0}"/>
                  </a:ext>
                </a:extLst>
              </p:cNvPr>
              <p:cNvSpPr txBox="1"/>
              <p:nvPr/>
            </p:nvSpPr>
            <p:spPr>
              <a:xfrm>
                <a:off x="10731428" y="393432"/>
                <a:ext cx="1438757" cy="830997"/>
              </a:xfrm>
              <a:prstGeom prst="rect">
                <a:avLst/>
              </a:prstGeom>
              <a:solidFill>
                <a:srgbClr val="FF5050"/>
              </a:solidFill>
              <a:ln>
                <a:solidFill>
                  <a:schemeClr val="accent1"/>
                </a:solidFill>
              </a:ln>
            </p:spPr>
            <p:txBody>
              <a:bodyPr wrap="square" rtlCol="0">
                <a:spAutoFit/>
              </a:bodyPr>
              <a:lstStyle/>
              <a:p>
                <a:pPr algn="r"/>
                <a:r>
                  <a:rPr lang="nl-BE" sz="1600" dirty="0"/>
                  <a:t>Grotere socio-culturele diversiteit</a:t>
                </a:r>
              </a:p>
            </p:txBody>
          </p:sp>
          <p:sp>
            <p:nvSpPr>
              <p:cNvPr id="317" name="Rechthoek 316">
                <a:extLst>
                  <a:ext uri="{FF2B5EF4-FFF2-40B4-BE49-F238E27FC236}">
                    <a16:creationId xmlns:a16="http://schemas.microsoft.com/office/drawing/2014/main" id="{C8C54B43-7399-4B8F-8DFA-3DF4FC3C7A50}"/>
                  </a:ext>
                </a:extLst>
              </p:cNvPr>
              <p:cNvSpPr/>
              <p:nvPr/>
            </p:nvSpPr>
            <p:spPr>
              <a:xfrm>
                <a:off x="7983176" y="408580"/>
                <a:ext cx="2587239" cy="584775"/>
              </a:xfrm>
              <a:prstGeom prst="rect">
                <a:avLst/>
              </a:prstGeom>
              <a:solidFill>
                <a:srgbClr val="FFFF00"/>
              </a:solidFill>
              <a:ln>
                <a:solidFill>
                  <a:schemeClr val="accent1"/>
                </a:solidFill>
              </a:ln>
            </p:spPr>
            <p:txBody>
              <a:bodyPr wrap="square">
                <a:spAutoFit/>
              </a:bodyPr>
              <a:lstStyle/>
              <a:p>
                <a:pPr algn="r"/>
                <a:r>
                  <a:rPr lang="nl-BE" sz="1600" dirty="0"/>
                  <a:t>Wereldwijd talent verzamelt zich in creatieve clusters</a:t>
                </a:r>
              </a:p>
            </p:txBody>
          </p:sp>
          <p:cxnSp>
            <p:nvCxnSpPr>
              <p:cNvPr id="333" name="Rechte verbindingslijn met pijl 332">
                <a:extLst>
                  <a:ext uri="{FF2B5EF4-FFF2-40B4-BE49-F238E27FC236}">
                    <a16:creationId xmlns:a16="http://schemas.microsoft.com/office/drawing/2014/main" id="{4FDDA98F-78DB-450F-8E95-286B13E66377}"/>
                  </a:ext>
                </a:extLst>
              </p:cNvPr>
              <p:cNvCxnSpPr>
                <a:stCxn id="34" idx="3"/>
                <a:endCxn id="317" idx="1"/>
              </p:cNvCxnSpPr>
              <p:nvPr/>
            </p:nvCxnSpPr>
            <p:spPr>
              <a:xfrm>
                <a:off x="7821307" y="412936"/>
                <a:ext cx="161869"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Rechte verbindingslijn met pijl 335">
                <a:extLst>
                  <a:ext uri="{FF2B5EF4-FFF2-40B4-BE49-F238E27FC236}">
                    <a16:creationId xmlns:a16="http://schemas.microsoft.com/office/drawing/2014/main" id="{A2A2BF67-0FF6-4079-81E2-B76B9B670A25}"/>
                  </a:ext>
                </a:extLst>
              </p:cNvPr>
              <p:cNvCxnSpPr>
                <a:stCxn id="317" idx="3"/>
                <a:endCxn id="292" idx="1"/>
              </p:cNvCxnSpPr>
              <p:nvPr/>
            </p:nvCxnSpPr>
            <p:spPr>
              <a:xfrm>
                <a:off x="10570415" y="700968"/>
                <a:ext cx="161013" cy="10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2" name="Rechthoek 411">
                <a:extLst>
                  <a:ext uri="{FF2B5EF4-FFF2-40B4-BE49-F238E27FC236}">
                    <a16:creationId xmlns:a16="http://schemas.microsoft.com/office/drawing/2014/main" id="{1C512411-4E12-4121-8F65-409E7803833E}"/>
                  </a:ext>
                </a:extLst>
              </p:cNvPr>
              <p:cNvSpPr/>
              <p:nvPr/>
            </p:nvSpPr>
            <p:spPr>
              <a:xfrm>
                <a:off x="3901543" y="1512211"/>
                <a:ext cx="1614447" cy="584775"/>
              </a:xfrm>
              <a:prstGeom prst="rect">
                <a:avLst/>
              </a:prstGeom>
              <a:solidFill>
                <a:schemeClr val="bg1">
                  <a:lumMod val="85000"/>
                </a:schemeClr>
              </a:solidFill>
            </p:spPr>
            <p:txBody>
              <a:bodyPr wrap="square">
                <a:spAutoFit/>
              </a:bodyPr>
              <a:lstStyle/>
              <a:p>
                <a:pPr algn="r"/>
                <a:r>
                  <a:rPr lang="nl-BE" sz="1600" dirty="0"/>
                  <a:t>Overwinnen handicaps</a:t>
                </a:r>
              </a:p>
            </p:txBody>
          </p:sp>
          <p:cxnSp>
            <p:nvCxnSpPr>
              <p:cNvPr id="414" name="Rechte verbindingslijn met pijl 413">
                <a:extLst>
                  <a:ext uri="{FF2B5EF4-FFF2-40B4-BE49-F238E27FC236}">
                    <a16:creationId xmlns:a16="http://schemas.microsoft.com/office/drawing/2014/main" id="{ADDAB4F3-DDB0-4E5B-9FE7-AB4A18E275E0}"/>
                  </a:ext>
                </a:extLst>
              </p:cNvPr>
              <p:cNvCxnSpPr>
                <a:cxnSpLocks/>
                <a:stCxn id="25" idx="3"/>
                <a:endCxn id="412" idx="1"/>
              </p:cNvCxnSpPr>
              <p:nvPr/>
            </p:nvCxnSpPr>
            <p:spPr>
              <a:xfrm flipV="1">
                <a:off x="3243179" y="1804599"/>
                <a:ext cx="658364" cy="22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6" name="Rechte verbindingslijn met pijl 365">
                <a:extLst>
                  <a:ext uri="{FF2B5EF4-FFF2-40B4-BE49-F238E27FC236}">
                    <a16:creationId xmlns:a16="http://schemas.microsoft.com/office/drawing/2014/main" id="{DB2BA6FC-08E2-4CDC-8623-3E4E47123A41}"/>
                  </a:ext>
                </a:extLst>
              </p:cNvPr>
              <p:cNvCxnSpPr>
                <a:cxnSpLocks/>
                <a:stCxn id="412" idx="3"/>
                <a:endCxn id="34" idx="2"/>
              </p:cNvCxnSpPr>
              <p:nvPr/>
            </p:nvCxnSpPr>
            <p:spPr>
              <a:xfrm flipV="1">
                <a:off x="5515990" y="828434"/>
                <a:ext cx="440842" cy="976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55" name="Groep 54">
            <a:extLst>
              <a:ext uri="{FF2B5EF4-FFF2-40B4-BE49-F238E27FC236}">
                <a16:creationId xmlns:a16="http://schemas.microsoft.com/office/drawing/2014/main" id="{A086E042-53FA-4BFF-9F3E-0B2A2FD65029}"/>
              </a:ext>
            </a:extLst>
          </p:cNvPr>
          <p:cNvGrpSpPr/>
          <p:nvPr/>
        </p:nvGrpSpPr>
        <p:grpSpPr>
          <a:xfrm>
            <a:off x="2960538" y="570400"/>
            <a:ext cx="9153884" cy="5194071"/>
            <a:chOff x="2960538" y="570400"/>
            <a:chExt cx="9153884" cy="5194071"/>
          </a:xfrm>
        </p:grpSpPr>
        <p:cxnSp>
          <p:nvCxnSpPr>
            <p:cNvPr id="89" name="Rechte verbindingslijn met pijl 88">
              <a:extLst>
                <a:ext uri="{FF2B5EF4-FFF2-40B4-BE49-F238E27FC236}">
                  <a16:creationId xmlns:a16="http://schemas.microsoft.com/office/drawing/2014/main" id="{9F559027-B229-4185-8DA6-5E0E60A37E7C}"/>
                </a:ext>
              </a:extLst>
            </p:cNvPr>
            <p:cNvCxnSpPr>
              <a:cxnSpLocks/>
              <a:stCxn id="99" idx="0"/>
              <a:endCxn id="19" idx="2"/>
            </p:cNvCxnSpPr>
            <p:nvPr/>
          </p:nvCxnSpPr>
          <p:spPr>
            <a:xfrm flipH="1" flipV="1">
              <a:off x="4778325" y="2960123"/>
              <a:ext cx="7853" cy="12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12FA7536-6F2B-45DA-ABE7-F99BA196A5C7}"/>
                </a:ext>
              </a:extLst>
            </p:cNvPr>
            <p:cNvGrpSpPr/>
            <p:nvPr/>
          </p:nvGrpSpPr>
          <p:grpSpPr>
            <a:xfrm>
              <a:off x="2960538" y="570400"/>
              <a:ext cx="9153884" cy="5194071"/>
              <a:chOff x="2960538" y="570400"/>
              <a:chExt cx="9153884" cy="5194071"/>
            </a:xfrm>
          </p:grpSpPr>
          <p:cxnSp>
            <p:nvCxnSpPr>
              <p:cNvPr id="13" name="Rechte verbindingslijn met pijl 12">
                <a:extLst>
                  <a:ext uri="{FF2B5EF4-FFF2-40B4-BE49-F238E27FC236}">
                    <a16:creationId xmlns:a16="http://schemas.microsoft.com/office/drawing/2014/main" id="{DEC659F0-98DA-498F-99DE-CD68367D67DD}"/>
                  </a:ext>
                </a:extLst>
              </p:cNvPr>
              <p:cNvCxnSpPr>
                <a:cxnSpLocks/>
                <a:stCxn id="40" idx="3"/>
                <a:endCxn id="19" idx="1"/>
              </p:cNvCxnSpPr>
              <p:nvPr/>
            </p:nvCxnSpPr>
            <p:spPr>
              <a:xfrm flipV="1">
                <a:off x="3332060" y="2544625"/>
                <a:ext cx="510097" cy="87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ep 16">
                <a:extLst>
                  <a:ext uri="{FF2B5EF4-FFF2-40B4-BE49-F238E27FC236}">
                    <a16:creationId xmlns:a16="http://schemas.microsoft.com/office/drawing/2014/main" id="{E6235D49-A978-4CCC-AE5E-14C559B34863}"/>
                  </a:ext>
                </a:extLst>
              </p:cNvPr>
              <p:cNvGrpSpPr/>
              <p:nvPr/>
            </p:nvGrpSpPr>
            <p:grpSpPr>
              <a:xfrm>
                <a:off x="2960538" y="570400"/>
                <a:ext cx="9153884" cy="5194071"/>
                <a:chOff x="2960538" y="570400"/>
                <a:chExt cx="9153884" cy="5194071"/>
              </a:xfrm>
            </p:grpSpPr>
            <p:cxnSp>
              <p:nvCxnSpPr>
                <p:cNvPr id="36" name="Rechte verbindingslijn met pijl 35">
                  <a:extLst>
                    <a:ext uri="{FF2B5EF4-FFF2-40B4-BE49-F238E27FC236}">
                      <a16:creationId xmlns:a16="http://schemas.microsoft.com/office/drawing/2014/main" id="{EDEAF06C-2949-419B-ACAC-BCA4F46153C4}"/>
                    </a:ext>
                  </a:extLst>
                </p:cNvPr>
                <p:cNvCxnSpPr>
                  <a:cxnSpLocks/>
                  <a:stCxn id="22" idx="3"/>
                  <a:endCxn id="88" idx="1"/>
                </p:cNvCxnSpPr>
                <p:nvPr/>
              </p:nvCxnSpPr>
              <p:spPr>
                <a:xfrm>
                  <a:off x="3329371" y="1064536"/>
                  <a:ext cx="3249496" cy="6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5CA16CB6-A97D-4DD7-926E-46D76EFC16A3}"/>
                    </a:ext>
                  </a:extLst>
                </p:cNvPr>
                <p:cNvGrpSpPr/>
                <p:nvPr/>
              </p:nvGrpSpPr>
              <p:grpSpPr>
                <a:xfrm>
                  <a:off x="2960538" y="570400"/>
                  <a:ext cx="9153884" cy="5194071"/>
                  <a:chOff x="2960538" y="570400"/>
                  <a:chExt cx="9153884" cy="5194071"/>
                </a:xfrm>
              </p:grpSpPr>
              <p:cxnSp>
                <p:nvCxnSpPr>
                  <p:cNvPr id="4" name="Rechte verbindingslijn met pijl 3">
                    <a:extLst>
                      <a:ext uri="{FF2B5EF4-FFF2-40B4-BE49-F238E27FC236}">
                        <a16:creationId xmlns:a16="http://schemas.microsoft.com/office/drawing/2014/main" id="{1428BDA4-1F92-4DB7-8D0C-9F909ABD643F}"/>
                      </a:ext>
                    </a:extLst>
                  </p:cNvPr>
                  <p:cNvCxnSpPr>
                    <a:cxnSpLocks/>
                    <a:stCxn id="25" idx="3"/>
                    <a:endCxn id="19" idx="1"/>
                  </p:cNvCxnSpPr>
                  <p:nvPr/>
                </p:nvCxnSpPr>
                <p:spPr>
                  <a:xfrm>
                    <a:off x="3243179" y="1827270"/>
                    <a:ext cx="598978" cy="717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72079A0D-CB4A-4A4E-A714-5C052E889DA0}"/>
                      </a:ext>
                    </a:extLst>
                  </p:cNvPr>
                  <p:cNvSpPr txBox="1"/>
                  <p:nvPr/>
                </p:nvSpPr>
                <p:spPr>
                  <a:xfrm>
                    <a:off x="3842157" y="2129126"/>
                    <a:ext cx="1872336" cy="830997"/>
                  </a:xfrm>
                  <a:prstGeom prst="rect">
                    <a:avLst/>
                  </a:prstGeom>
                  <a:solidFill>
                    <a:schemeClr val="bg1">
                      <a:lumMod val="85000"/>
                    </a:schemeClr>
                  </a:solidFill>
                </p:spPr>
                <p:txBody>
                  <a:bodyPr wrap="square" rtlCol="0">
                    <a:spAutoFit/>
                  </a:bodyPr>
                  <a:lstStyle/>
                  <a:p>
                    <a:pPr algn="ctr"/>
                    <a:r>
                      <a:rPr lang="nl-BE" sz="1600" dirty="0"/>
                      <a:t>Coördinatie op schaal binnen / tussen stakeholders</a:t>
                    </a:r>
                  </a:p>
                </p:txBody>
              </p:sp>
              <p:sp>
                <p:nvSpPr>
                  <p:cNvPr id="41" name="Tekstvak 40">
                    <a:extLst>
                      <a:ext uri="{FF2B5EF4-FFF2-40B4-BE49-F238E27FC236}">
                        <a16:creationId xmlns:a16="http://schemas.microsoft.com/office/drawing/2014/main" id="{347A03B8-E158-4ACC-8F4A-45A845CCEA73}"/>
                      </a:ext>
                    </a:extLst>
                  </p:cNvPr>
                  <p:cNvSpPr txBox="1"/>
                  <p:nvPr/>
                </p:nvSpPr>
                <p:spPr>
                  <a:xfrm>
                    <a:off x="9150938" y="1666762"/>
                    <a:ext cx="2963484" cy="1077218"/>
                  </a:xfrm>
                  <a:prstGeom prst="rect">
                    <a:avLst/>
                  </a:prstGeom>
                  <a:solidFill>
                    <a:schemeClr val="bg1">
                      <a:lumMod val="85000"/>
                    </a:schemeClr>
                  </a:solidFill>
                  <a:ln>
                    <a:solidFill>
                      <a:schemeClr val="accent1"/>
                    </a:solidFill>
                  </a:ln>
                </p:spPr>
                <p:txBody>
                  <a:bodyPr wrap="square" rtlCol="0">
                    <a:spAutoFit/>
                  </a:bodyPr>
                  <a:lstStyle/>
                  <a:p>
                    <a:r>
                      <a:rPr lang="nl-BE" sz="1600" dirty="0"/>
                      <a:t>Co-creatie en sociale participatie op basis van informatie / probleem-oplossende diversiteit (cross-disciplinair)</a:t>
                    </a:r>
                  </a:p>
                </p:txBody>
              </p:sp>
              <p:sp>
                <p:nvSpPr>
                  <p:cNvPr id="88" name="Rechthoek 87">
                    <a:extLst>
                      <a:ext uri="{FF2B5EF4-FFF2-40B4-BE49-F238E27FC236}">
                        <a16:creationId xmlns:a16="http://schemas.microsoft.com/office/drawing/2014/main" id="{E04BA5AC-C0D0-4784-8C61-A1A663C5A26A}"/>
                      </a:ext>
                    </a:extLst>
                  </p:cNvPr>
                  <p:cNvSpPr/>
                  <p:nvPr/>
                </p:nvSpPr>
                <p:spPr>
                  <a:xfrm>
                    <a:off x="6578867" y="1179216"/>
                    <a:ext cx="1808294" cy="1077218"/>
                  </a:xfrm>
                  <a:prstGeom prst="rect">
                    <a:avLst/>
                  </a:prstGeom>
                  <a:solidFill>
                    <a:schemeClr val="bg1">
                      <a:lumMod val="85000"/>
                    </a:schemeClr>
                  </a:solidFill>
                </p:spPr>
                <p:txBody>
                  <a:bodyPr wrap="square">
                    <a:spAutoFit/>
                  </a:bodyPr>
                  <a:lstStyle/>
                  <a:p>
                    <a:r>
                      <a:rPr lang="nl-BE" sz="1600" dirty="0"/>
                      <a:t>Micro-bedrijven / partnerschappen in samenwerking met mega-bedrijven </a:t>
                    </a:r>
                  </a:p>
                </p:txBody>
              </p:sp>
              <p:cxnSp>
                <p:nvCxnSpPr>
                  <p:cNvPr id="90" name="Rechte verbindingslijn met pijl 89">
                    <a:extLst>
                      <a:ext uri="{FF2B5EF4-FFF2-40B4-BE49-F238E27FC236}">
                        <a16:creationId xmlns:a16="http://schemas.microsoft.com/office/drawing/2014/main" id="{65BB3513-2C6D-4FEA-898C-1E6AFC85520B}"/>
                      </a:ext>
                    </a:extLst>
                  </p:cNvPr>
                  <p:cNvCxnSpPr>
                    <a:cxnSpLocks/>
                    <a:stCxn id="19" idx="3"/>
                    <a:endCxn id="88" idx="1"/>
                  </p:cNvCxnSpPr>
                  <p:nvPr/>
                </p:nvCxnSpPr>
                <p:spPr>
                  <a:xfrm flipV="1">
                    <a:off x="5714493" y="1717825"/>
                    <a:ext cx="864374" cy="82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Rechte verbindingslijn met pijl 117">
                    <a:extLst>
                      <a:ext uri="{FF2B5EF4-FFF2-40B4-BE49-F238E27FC236}">
                        <a16:creationId xmlns:a16="http://schemas.microsoft.com/office/drawing/2014/main" id="{2347CB47-E99F-4E07-9199-885A00E40D2C}"/>
                      </a:ext>
                    </a:extLst>
                  </p:cNvPr>
                  <p:cNvCxnSpPr>
                    <a:cxnSpLocks/>
                    <a:stCxn id="88" idx="3"/>
                    <a:endCxn id="41" idx="1"/>
                  </p:cNvCxnSpPr>
                  <p:nvPr/>
                </p:nvCxnSpPr>
                <p:spPr>
                  <a:xfrm>
                    <a:off x="8387161" y="1717825"/>
                    <a:ext cx="763777" cy="487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2" name="Rechte verbindingslijn met pijl 401">
                    <a:extLst>
                      <a:ext uri="{FF2B5EF4-FFF2-40B4-BE49-F238E27FC236}">
                        <a16:creationId xmlns:a16="http://schemas.microsoft.com/office/drawing/2014/main" id="{FCFF17F5-916B-43E2-9387-C551A5EA9058}"/>
                      </a:ext>
                    </a:extLst>
                  </p:cNvPr>
                  <p:cNvCxnSpPr>
                    <a:cxnSpLocks/>
                    <a:stCxn id="400" idx="3"/>
                    <a:endCxn id="88" idx="1"/>
                  </p:cNvCxnSpPr>
                  <p:nvPr/>
                </p:nvCxnSpPr>
                <p:spPr>
                  <a:xfrm>
                    <a:off x="2960538" y="570400"/>
                    <a:ext cx="3618329" cy="1147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Rechte verbindingslijn met pijl 65">
                    <a:extLst>
                      <a:ext uri="{FF2B5EF4-FFF2-40B4-BE49-F238E27FC236}">
                        <a16:creationId xmlns:a16="http://schemas.microsoft.com/office/drawing/2014/main" id="{42D778E6-6D30-4F11-9DDB-AB65CD356A4C}"/>
                      </a:ext>
                    </a:extLst>
                  </p:cNvPr>
                  <p:cNvCxnSpPr>
                    <a:cxnSpLocks/>
                    <a:stCxn id="22" idx="3"/>
                    <a:endCxn id="99" idx="1"/>
                  </p:cNvCxnSpPr>
                  <p:nvPr/>
                </p:nvCxnSpPr>
                <p:spPr>
                  <a:xfrm>
                    <a:off x="3329371" y="1064536"/>
                    <a:ext cx="532208" cy="2192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hthoek 98">
                    <a:extLst>
                      <a:ext uri="{FF2B5EF4-FFF2-40B4-BE49-F238E27FC236}">
                        <a16:creationId xmlns:a16="http://schemas.microsoft.com/office/drawing/2014/main" id="{640DF6C8-9DDE-490E-84C9-1BED1B2BEEFA}"/>
                      </a:ext>
                    </a:extLst>
                  </p:cNvPr>
                  <p:cNvSpPr/>
                  <p:nvPr/>
                </p:nvSpPr>
                <p:spPr>
                  <a:xfrm>
                    <a:off x="3861579" y="3087505"/>
                    <a:ext cx="1849198" cy="338554"/>
                  </a:xfrm>
                  <a:prstGeom prst="rect">
                    <a:avLst/>
                  </a:prstGeom>
                  <a:solidFill>
                    <a:schemeClr val="bg1">
                      <a:lumMod val="85000"/>
                    </a:schemeClr>
                  </a:solidFill>
                </p:spPr>
                <p:txBody>
                  <a:bodyPr wrap="square">
                    <a:spAutoFit/>
                  </a:bodyPr>
                  <a:lstStyle/>
                  <a:p>
                    <a:pPr algn="r"/>
                    <a:r>
                      <a:rPr lang="nl-BE" sz="1600" dirty="0"/>
                      <a:t>AI gebruik van data</a:t>
                    </a:r>
                  </a:p>
                </p:txBody>
              </p:sp>
              <p:cxnSp>
                <p:nvCxnSpPr>
                  <p:cNvPr id="102" name="Rechte verbindingslijn met pijl 101">
                    <a:extLst>
                      <a:ext uri="{FF2B5EF4-FFF2-40B4-BE49-F238E27FC236}">
                        <a16:creationId xmlns:a16="http://schemas.microsoft.com/office/drawing/2014/main" id="{6EB1BA24-152A-41D8-A97E-7E6E8E3EE2EB}"/>
                      </a:ext>
                    </a:extLst>
                  </p:cNvPr>
                  <p:cNvCxnSpPr>
                    <a:cxnSpLocks/>
                    <a:endCxn id="99" idx="2"/>
                  </p:cNvCxnSpPr>
                  <p:nvPr/>
                </p:nvCxnSpPr>
                <p:spPr>
                  <a:xfrm flipV="1">
                    <a:off x="2995768" y="3426059"/>
                    <a:ext cx="1790410" cy="2338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Rechte verbindingslijn met pijl 169">
                    <a:extLst>
                      <a:ext uri="{FF2B5EF4-FFF2-40B4-BE49-F238E27FC236}">
                        <a16:creationId xmlns:a16="http://schemas.microsoft.com/office/drawing/2014/main" id="{80FAC626-7454-4592-83D7-A811A332B20C}"/>
                      </a:ext>
                    </a:extLst>
                  </p:cNvPr>
                  <p:cNvCxnSpPr>
                    <a:cxnSpLocks/>
                    <a:stCxn id="40" idx="3"/>
                    <a:endCxn id="99" idx="1"/>
                  </p:cNvCxnSpPr>
                  <p:nvPr/>
                </p:nvCxnSpPr>
                <p:spPr>
                  <a:xfrm flipV="1">
                    <a:off x="3332060" y="3256782"/>
                    <a:ext cx="529519" cy="167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kstvak 99">
                    <a:extLst>
                      <a:ext uri="{FF2B5EF4-FFF2-40B4-BE49-F238E27FC236}">
                        <a16:creationId xmlns:a16="http://schemas.microsoft.com/office/drawing/2014/main" id="{C042005A-5AC8-4F91-8468-355A552AB776}"/>
                      </a:ext>
                    </a:extLst>
                  </p:cNvPr>
                  <p:cNvSpPr txBox="1"/>
                  <p:nvPr/>
                </p:nvSpPr>
                <p:spPr>
                  <a:xfrm>
                    <a:off x="8464176" y="1025292"/>
                    <a:ext cx="2073255" cy="584775"/>
                  </a:xfrm>
                  <a:prstGeom prst="rect">
                    <a:avLst/>
                  </a:prstGeom>
                  <a:solidFill>
                    <a:schemeClr val="bg1">
                      <a:lumMod val="85000"/>
                    </a:schemeClr>
                  </a:solidFill>
                  <a:ln>
                    <a:solidFill>
                      <a:schemeClr val="accent1"/>
                    </a:solidFill>
                  </a:ln>
                </p:spPr>
                <p:txBody>
                  <a:bodyPr wrap="square" rtlCol="0">
                    <a:spAutoFit/>
                  </a:bodyPr>
                  <a:lstStyle/>
                  <a:p>
                    <a:r>
                      <a:rPr lang="nl-BE" sz="1600" dirty="0"/>
                      <a:t>Meer resultaat in minder tijd (</a:t>
                    </a:r>
                    <a:r>
                      <a:rPr lang="nl-BE" sz="1600" dirty="0" err="1"/>
                      <a:t>prod’teit</a:t>
                    </a:r>
                    <a:r>
                      <a:rPr lang="nl-BE" sz="1600" dirty="0"/>
                      <a:t>)</a:t>
                    </a:r>
                  </a:p>
                </p:txBody>
              </p:sp>
              <p:cxnSp>
                <p:nvCxnSpPr>
                  <p:cNvPr id="45" name="Rechte verbindingslijn met pijl 44">
                    <a:extLst>
                      <a:ext uri="{FF2B5EF4-FFF2-40B4-BE49-F238E27FC236}">
                        <a16:creationId xmlns:a16="http://schemas.microsoft.com/office/drawing/2014/main" id="{8AA45585-EA90-4601-B285-95D03E8CBC38}"/>
                      </a:ext>
                    </a:extLst>
                  </p:cNvPr>
                  <p:cNvCxnSpPr>
                    <a:stCxn id="41" idx="0"/>
                    <a:endCxn id="100" idx="3"/>
                  </p:cNvCxnSpPr>
                  <p:nvPr/>
                </p:nvCxnSpPr>
                <p:spPr>
                  <a:xfrm flipH="1" flipV="1">
                    <a:off x="10537431" y="1317680"/>
                    <a:ext cx="95249" cy="349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sp>
        <p:nvSpPr>
          <p:cNvPr id="106" name="Rechthoek 105">
            <a:extLst>
              <a:ext uri="{FF2B5EF4-FFF2-40B4-BE49-F238E27FC236}">
                <a16:creationId xmlns:a16="http://schemas.microsoft.com/office/drawing/2014/main" id="{FA9B35AA-503A-4442-85BE-AD0C45E561EF}"/>
              </a:ext>
            </a:extLst>
          </p:cNvPr>
          <p:cNvSpPr/>
          <p:nvPr/>
        </p:nvSpPr>
        <p:spPr>
          <a:xfrm>
            <a:off x="2459468" y="5595194"/>
            <a:ext cx="536300" cy="338554"/>
          </a:xfrm>
          <a:prstGeom prst="rect">
            <a:avLst/>
          </a:prstGeom>
          <a:solidFill>
            <a:schemeClr val="bg1">
              <a:lumMod val="85000"/>
            </a:schemeClr>
          </a:solidFill>
        </p:spPr>
        <p:txBody>
          <a:bodyPr wrap="square">
            <a:spAutoFit/>
          </a:bodyPr>
          <a:lstStyle/>
          <a:p>
            <a:pPr algn="r"/>
            <a:r>
              <a:rPr lang="nl-BE" sz="1600" b="1" dirty="0"/>
              <a:t>“AI”</a:t>
            </a:r>
          </a:p>
        </p:txBody>
      </p:sp>
    </p:spTree>
    <p:custDataLst>
      <p:tags r:id="rId1"/>
    </p:custDataLst>
    <p:extLst>
      <p:ext uri="{BB962C8B-B14F-4D97-AF65-F5344CB8AC3E}">
        <p14:creationId xmlns:p14="http://schemas.microsoft.com/office/powerpoint/2010/main" val="15211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4B91E-BDE6-4533-A311-7CB6295398D4}"/>
              </a:ext>
            </a:extLst>
          </p:cNvPr>
          <p:cNvSpPr>
            <a:spLocks noGrp="1"/>
          </p:cNvSpPr>
          <p:nvPr>
            <p:ph type="title"/>
          </p:nvPr>
        </p:nvSpPr>
        <p:spPr>
          <a:xfrm>
            <a:off x="179832" y="-112709"/>
            <a:ext cx="10515600" cy="1325563"/>
          </a:xfrm>
        </p:spPr>
        <p:txBody>
          <a:bodyPr>
            <a:normAutofit/>
          </a:bodyPr>
          <a:lstStyle/>
          <a:p>
            <a:r>
              <a:rPr lang="nl-BE" sz="3200" dirty="0"/>
              <a:t>Globalisering: positief</a:t>
            </a:r>
          </a:p>
        </p:txBody>
      </p:sp>
      <p:sp>
        <p:nvSpPr>
          <p:cNvPr id="7" name="Tekstvak 6">
            <a:extLst>
              <a:ext uri="{FF2B5EF4-FFF2-40B4-BE49-F238E27FC236}">
                <a16:creationId xmlns:a16="http://schemas.microsoft.com/office/drawing/2014/main" id="{6B837427-A602-43F7-82F4-1FE003EF78CA}"/>
              </a:ext>
            </a:extLst>
          </p:cNvPr>
          <p:cNvSpPr txBox="1"/>
          <p:nvPr/>
        </p:nvSpPr>
        <p:spPr>
          <a:xfrm>
            <a:off x="651409" y="1499616"/>
            <a:ext cx="2512585" cy="2862322"/>
          </a:xfrm>
          <a:prstGeom prst="rect">
            <a:avLst/>
          </a:prstGeom>
          <a:solidFill>
            <a:srgbClr val="FFFF00"/>
          </a:solidFill>
        </p:spPr>
        <p:txBody>
          <a:bodyPr wrap="square" rtlCol="0">
            <a:spAutoFit/>
          </a:bodyPr>
          <a:lstStyle/>
          <a:p>
            <a:pPr algn="ctr"/>
            <a:r>
              <a:rPr lang="nl-BE" b="1" dirty="0"/>
              <a:t>Opkomst </a:t>
            </a:r>
            <a:r>
              <a:rPr lang="nl-BE" b="1" dirty="0" err="1"/>
              <a:t>emerging</a:t>
            </a:r>
            <a:r>
              <a:rPr lang="nl-BE" b="1" dirty="0"/>
              <a:t> </a:t>
            </a:r>
            <a:r>
              <a:rPr lang="nl-BE" b="1" dirty="0" err="1"/>
              <a:t>markets</a:t>
            </a:r>
            <a:r>
              <a:rPr lang="nl-BE" b="1" dirty="0"/>
              <a:t>, in bijzonder China en India (grote thuismarkt, export gedreven, </a:t>
            </a:r>
            <a:r>
              <a:rPr lang="nl-BE" b="1" dirty="0" err="1"/>
              <a:t>back-office</a:t>
            </a:r>
            <a:r>
              <a:rPr lang="nl-BE" b="1" dirty="0"/>
              <a:t> en fabriek van de wereld), met toenemende deelname aan onderwijs met focus op “harde“ wetenschappen</a:t>
            </a:r>
          </a:p>
        </p:txBody>
      </p:sp>
      <p:grpSp>
        <p:nvGrpSpPr>
          <p:cNvPr id="3" name="Groep 2">
            <a:extLst>
              <a:ext uri="{FF2B5EF4-FFF2-40B4-BE49-F238E27FC236}">
                <a16:creationId xmlns:a16="http://schemas.microsoft.com/office/drawing/2014/main" id="{FE4E0AEE-8731-41F2-8960-7B49E4467347}"/>
              </a:ext>
            </a:extLst>
          </p:cNvPr>
          <p:cNvGrpSpPr/>
          <p:nvPr/>
        </p:nvGrpSpPr>
        <p:grpSpPr>
          <a:xfrm>
            <a:off x="3163994" y="2930777"/>
            <a:ext cx="5324600" cy="2006556"/>
            <a:chOff x="3163994" y="2930777"/>
            <a:chExt cx="5324600" cy="2006556"/>
          </a:xfrm>
        </p:grpSpPr>
        <p:cxnSp>
          <p:nvCxnSpPr>
            <p:cNvPr id="11" name="Rechte verbindingslijn met pijl 10">
              <a:extLst>
                <a:ext uri="{FF2B5EF4-FFF2-40B4-BE49-F238E27FC236}">
                  <a16:creationId xmlns:a16="http://schemas.microsoft.com/office/drawing/2014/main" id="{33439221-5AF7-44E9-9AAA-ED67CC8FB176}"/>
                </a:ext>
              </a:extLst>
            </p:cNvPr>
            <p:cNvCxnSpPr>
              <a:cxnSpLocks/>
              <a:stCxn id="7" idx="3"/>
              <a:endCxn id="14" idx="1"/>
            </p:cNvCxnSpPr>
            <p:nvPr/>
          </p:nvCxnSpPr>
          <p:spPr>
            <a:xfrm>
              <a:off x="3163994" y="2930777"/>
              <a:ext cx="698475" cy="1404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hoek 13">
              <a:extLst>
                <a:ext uri="{FF2B5EF4-FFF2-40B4-BE49-F238E27FC236}">
                  <a16:creationId xmlns:a16="http://schemas.microsoft.com/office/drawing/2014/main" id="{0DDED6E9-9CE3-4CD1-AF10-03D4EB2CC0B6}"/>
                </a:ext>
              </a:extLst>
            </p:cNvPr>
            <p:cNvSpPr/>
            <p:nvPr/>
          </p:nvSpPr>
          <p:spPr>
            <a:xfrm>
              <a:off x="3862469" y="4012527"/>
              <a:ext cx="2011782" cy="646331"/>
            </a:xfrm>
            <a:prstGeom prst="rect">
              <a:avLst/>
            </a:prstGeom>
            <a:solidFill>
              <a:srgbClr val="FFFF00"/>
            </a:solidFill>
            <a:ln>
              <a:solidFill>
                <a:srgbClr val="0070C0"/>
              </a:solidFill>
            </a:ln>
          </p:spPr>
          <p:txBody>
            <a:bodyPr wrap="square">
              <a:spAutoFit/>
            </a:bodyPr>
            <a:lstStyle/>
            <a:p>
              <a:pPr algn="ctr"/>
              <a:r>
                <a:rPr lang="nl-BE" dirty="0"/>
                <a:t>Wereldwijde talenten pools</a:t>
              </a:r>
            </a:p>
          </p:txBody>
        </p:sp>
        <p:sp>
          <p:nvSpPr>
            <p:cNvPr id="24" name="Rechthoek 23">
              <a:extLst>
                <a:ext uri="{FF2B5EF4-FFF2-40B4-BE49-F238E27FC236}">
                  <a16:creationId xmlns:a16="http://schemas.microsoft.com/office/drawing/2014/main" id="{B02D0841-CF00-4934-8D8F-1729C75210EA}"/>
                </a:ext>
              </a:extLst>
            </p:cNvPr>
            <p:cNvSpPr/>
            <p:nvPr/>
          </p:nvSpPr>
          <p:spPr>
            <a:xfrm>
              <a:off x="6637682" y="4014003"/>
              <a:ext cx="1850912" cy="923330"/>
            </a:xfrm>
            <a:prstGeom prst="rect">
              <a:avLst/>
            </a:prstGeom>
            <a:solidFill>
              <a:srgbClr val="FFFF00"/>
            </a:solidFill>
            <a:ln>
              <a:solidFill>
                <a:schemeClr val="accent1"/>
              </a:solidFill>
            </a:ln>
          </p:spPr>
          <p:txBody>
            <a:bodyPr wrap="square">
              <a:spAutoFit/>
            </a:bodyPr>
            <a:lstStyle/>
            <a:p>
              <a:pPr algn="r"/>
              <a:r>
                <a:rPr lang="nl-BE" dirty="0"/>
                <a:t>Wereldwijd talent verzamelt zich in creatieve clusters</a:t>
              </a:r>
            </a:p>
          </p:txBody>
        </p:sp>
        <p:cxnSp>
          <p:nvCxnSpPr>
            <p:cNvPr id="21" name="Rechte verbindingslijn met pijl 20">
              <a:extLst>
                <a:ext uri="{FF2B5EF4-FFF2-40B4-BE49-F238E27FC236}">
                  <a16:creationId xmlns:a16="http://schemas.microsoft.com/office/drawing/2014/main" id="{2ECB1423-21DD-496E-946A-511309ECBBB2}"/>
                </a:ext>
              </a:extLst>
            </p:cNvPr>
            <p:cNvCxnSpPr>
              <a:stCxn id="14" idx="3"/>
              <a:endCxn id="24" idx="1"/>
            </p:cNvCxnSpPr>
            <p:nvPr/>
          </p:nvCxnSpPr>
          <p:spPr>
            <a:xfrm>
              <a:off x="5874251" y="4335693"/>
              <a:ext cx="763431" cy="139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ep 9">
            <a:extLst>
              <a:ext uri="{FF2B5EF4-FFF2-40B4-BE49-F238E27FC236}">
                <a16:creationId xmlns:a16="http://schemas.microsoft.com/office/drawing/2014/main" id="{E785F1FD-F47C-43DD-8195-42ABDF5B6341}"/>
              </a:ext>
            </a:extLst>
          </p:cNvPr>
          <p:cNvGrpSpPr/>
          <p:nvPr/>
        </p:nvGrpSpPr>
        <p:grpSpPr>
          <a:xfrm>
            <a:off x="457354" y="4335693"/>
            <a:ext cx="8129912" cy="2162107"/>
            <a:chOff x="457354" y="4335693"/>
            <a:chExt cx="8129912" cy="2162107"/>
          </a:xfrm>
        </p:grpSpPr>
        <p:sp>
          <p:nvSpPr>
            <p:cNvPr id="15" name="Tekstvak 14">
              <a:extLst>
                <a:ext uri="{FF2B5EF4-FFF2-40B4-BE49-F238E27FC236}">
                  <a16:creationId xmlns:a16="http://schemas.microsoft.com/office/drawing/2014/main" id="{C884D9DC-A42F-483A-9634-311B97466A88}"/>
                </a:ext>
              </a:extLst>
            </p:cNvPr>
            <p:cNvSpPr txBox="1"/>
            <p:nvPr/>
          </p:nvSpPr>
          <p:spPr>
            <a:xfrm>
              <a:off x="457354" y="4962103"/>
              <a:ext cx="2706640" cy="1477328"/>
            </a:xfrm>
            <a:prstGeom prst="rect">
              <a:avLst/>
            </a:prstGeom>
            <a:solidFill>
              <a:schemeClr val="bg1">
                <a:lumMod val="85000"/>
              </a:schemeClr>
            </a:solidFill>
            <a:ln>
              <a:solidFill>
                <a:srgbClr val="0070C0"/>
              </a:solidFill>
            </a:ln>
          </p:spPr>
          <p:txBody>
            <a:bodyPr wrap="square" rtlCol="0">
              <a:spAutoFit/>
            </a:bodyPr>
            <a:lstStyle/>
            <a:p>
              <a:r>
                <a:rPr lang="nl-BE" dirty="0"/>
                <a:t>Brains en ambitie kunnen leren en netwerken, ongeacht hun afkomst en woonplaats, eender wanneer, op maat</a:t>
              </a:r>
            </a:p>
          </p:txBody>
        </p:sp>
        <p:cxnSp>
          <p:nvCxnSpPr>
            <p:cNvPr id="8" name="Rechte verbindingslijn met pijl 7">
              <a:extLst>
                <a:ext uri="{FF2B5EF4-FFF2-40B4-BE49-F238E27FC236}">
                  <a16:creationId xmlns:a16="http://schemas.microsoft.com/office/drawing/2014/main" id="{F8037B9B-55DC-463F-9BB5-41BA1C028CE4}"/>
                </a:ext>
              </a:extLst>
            </p:cNvPr>
            <p:cNvCxnSpPr>
              <a:stCxn id="15" idx="3"/>
              <a:endCxn id="14" idx="1"/>
            </p:cNvCxnSpPr>
            <p:nvPr/>
          </p:nvCxnSpPr>
          <p:spPr>
            <a:xfrm flipV="1">
              <a:off x="3163994" y="4335693"/>
              <a:ext cx="698475" cy="1365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35978208-1781-425F-96D3-496ACBBA0393}"/>
                </a:ext>
              </a:extLst>
            </p:cNvPr>
            <p:cNvSpPr txBox="1"/>
            <p:nvPr/>
          </p:nvSpPr>
          <p:spPr>
            <a:xfrm>
              <a:off x="6539010" y="5574470"/>
              <a:ext cx="2048256" cy="923330"/>
            </a:xfrm>
            <a:prstGeom prst="rect">
              <a:avLst/>
            </a:prstGeom>
            <a:solidFill>
              <a:srgbClr val="FF5050"/>
            </a:solidFill>
            <a:ln>
              <a:solidFill>
                <a:schemeClr val="accent1"/>
              </a:solidFill>
            </a:ln>
          </p:spPr>
          <p:txBody>
            <a:bodyPr wrap="square" rtlCol="0">
              <a:spAutoFit/>
            </a:bodyPr>
            <a:lstStyle/>
            <a:p>
              <a:pPr algn="r"/>
              <a:r>
                <a:rPr lang="nl-BE" dirty="0"/>
                <a:t>Migratie naar steden en tussen landen</a:t>
              </a:r>
            </a:p>
          </p:txBody>
        </p:sp>
        <p:cxnSp>
          <p:nvCxnSpPr>
            <p:cNvPr id="27" name="Rechte verbindingslijn met pijl 26">
              <a:extLst>
                <a:ext uri="{FF2B5EF4-FFF2-40B4-BE49-F238E27FC236}">
                  <a16:creationId xmlns:a16="http://schemas.microsoft.com/office/drawing/2014/main" id="{46CF6280-270E-4D94-A011-2954B476C6E9}"/>
                </a:ext>
              </a:extLst>
            </p:cNvPr>
            <p:cNvCxnSpPr>
              <a:stCxn id="23" idx="0"/>
              <a:endCxn id="24" idx="2"/>
            </p:cNvCxnSpPr>
            <p:nvPr/>
          </p:nvCxnSpPr>
          <p:spPr>
            <a:xfrm flipV="1">
              <a:off x="7563138" y="4937333"/>
              <a:ext cx="0" cy="637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0" name="Tekstvak 39">
            <a:extLst>
              <a:ext uri="{FF2B5EF4-FFF2-40B4-BE49-F238E27FC236}">
                <a16:creationId xmlns:a16="http://schemas.microsoft.com/office/drawing/2014/main" id="{31929C61-D73F-46A3-AEE1-908D08307BAF}"/>
              </a:ext>
            </a:extLst>
          </p:cNvPr>
          <p:cNvSpPr txBox="1"/>
          <p:nvPr/>
        </p:nvSpPr>
        <p:spPr>
          <a:xfrm>
            <a:off x="1380016" y="980273"/>
            <a:ext cx="1885644" cy="369332"/>
          </a:xfrm>
          <a:prstGeom prst="rect">
            <a:avLst/>
          </a:prstGeom>
          <a:solidFill>
            <a:srgbClr val="FFFF00"/>
          </a:solidFill>
          <a:ln>
            <a:solidFill>
              <a:srgbClr val="002060"/>
            </a:solidFill>
          </a:ln>
        </p:spPr>
        <p:txBody>
          <a:bodyPr wrap="none" rtlCol="0">
            <a:spAutoFit/>
          </a:bodyPr>
          <a:lstStyle/>
          <a:p>
            <a:r>
              <a:rPr lang="nl-BE" b="1" dirty="0">
                <a:highlight>
                  <a:srgbClr val="FFFF00"/>
                </a:highlight>
              </a:rPr>
              <a:t>“Age of </a:t>
            </a:r>
            <a:r>
              <a:rPr lang="nl-BE" b="1" dirty="0" err="1">
                <a:highlight>
                  <a:srgbClr val="FFFF00"/>
                </a:highlight>
              </a:rPr>
              <a:t>austerity</a:t>
            </a:r>
            <a:r>
              <a:rPr lang="nl-BE" b="1" dirty="0">
                <a:highlight>
                  <a:srgbClr val="FFFF00"/>
                </a:highlight>
              </a:rPr>
              <a:t>”</a:t>
            </a:r>
          </a:p>
        </p:txBody>
      </p:sp>
      <p:grpSp>
        <p:nvGrpSpPr>
          <p:cNvPr id="13" name="Groep 12">
            <a:extLst>
              <a:ext uri="{FF2B5EF4-FFF2-40B4-BE49-F238E27FC236}">
                <a16:creationId xmlns:a16="http://schemas.microsoft.com/office/drawing/2014/main" id="{0BB1AC9E-3F3B-404A-9718-BBC4E11C81CF}"/>
              </a:ext>
            </a:extLst>
          </p:cNvPr>
          <p:cNvGrpSpPr/>
          <p:nvPr/>
        </p:nvGrpSpPr>
        <p:grpSpPr>
          <a:xfrm>
            <a:off x="3163994" y="1164939"/>
            <a:ext cx="7531438" cy="3310729"/>
            <a:chOff x="3163994" y="1164939"/>
            <a:chExt cx="7531438" cy="3310729"/>
          </a:xfrm>
        </p:grpSpPr>
        <p:cxnSp>
          <p:nvCxnSpPr>
            <p:cNvPr id="18" name="Rechte verbindingslijn met pijl 17">
              <a:extLst>
                <a:ext uri="{FF2B5EF4-FFF2-40B4-BE49-F238E27FC236}">
                  <a16:creationId xmlns:a16="http://schemas.microsoft.com/office/drawing/2014/main" id="{CB929246-143A-4DDF-8464-5EB199D4349E}"/>
                </a:ext>
              </a:extLst>
            </p:cNvPr>
            <p:cNvCxnSpPr>
              <a:cxnSpLocks/>
              <a:stCxn id="7" idx="3"/>
              <a:endCxn id="12" idx="1"/>
            </p:cNvCxnSpPr>
            <p:nvPr/>
          </p:nvCxnSpPr>
          <p:spPr>
            <a:xfrm flipV="1">
              <a:off x="3163994" y="2512871"/>
              <a:ext cx="5922094" cy="41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ep 4">
              <a:extLst>
                <a:ext uri="{FF2B5EF4-FFF2-40B4-BE49-F238E27FC236}">
                  <a16:creationId xmlns:a16="http://schemas.microsoft.com/office/drawing/2014/main" id="{E32D4EA6-A5A4-450D-AB7E-0DBB599E2762}"/>
                </a:ext>
              </a:extLst>
            </p:cNvPr>
            <p:cNvGrpSpPr/>
            <p:nvPr/>
          </p:nvGrpSpPr>
          <p:grpSpPr>
            <a:xfrm>
              <a:off x="3265660" y="1164939"/>
              <a:ext cx="7429772" cy="3310729"/>
              <a:chOff x="3265660" y="1164939"/>
              <a:chExt cx="7429772" cy="3310729"/>
            </a:xfrm>
          </p:grpSpPr>
          <p:sp>
            <p:nvSpPr>
              <p:cNvPr id="12" name="Tekstvak 11">
                <a:extLst>
                  <a:ext uri="{FF2B5EF4-FFF2-40B4-BE49-F238E27FC236}">
                    <a16:creationId xmlns:a16="http://schemas.microsoft.com/office/drawing/2014/main" id="{642BE59B-805F-41E1-820C-3A995C93CB3A}"/>
                  </a:ext>
                </a:extLst>
              </p:cNvPr>
              <p:cNvSpPr txBox="1"/>
              <p:nvPr/>
            </p:nvSpPr>
            <p:spPr>
              <a:xfrm>
                <a:off x="9086088" y="1912706"/>
                <a:ext cx="1609344" cy="1200329"/>
              </a:xfrm>
              <a:prstGeom prst="rect">
                <a:avLst/>
              </a:prstGeom>
              <a:solidFill>
                <a:srgbClr val="FFFF00"/>
              </a:solidFill>
              <a:ln>
                <a:solidFill>
                  <a:schemeClr val="accent1"/>
                </a:solidFill>
              </a:ln>
            </p:spPr>
            <p:txBody>
              <a:bodyPr wrap="square" rtlCol="0">
                <a:spAutoFit/>
              </a:bodyPr>
              <a:lstStyle/>
              <a:p>
                <a:r>
                  <a:rPr lang="nl-BE" dirty="0"/>
                  <a:t>Exporteerbare lage kosten / spaarzame innovaties</a:t>
                </a:r>
              </a:p>
            </p:txBody>
          </p:sp>
          <p:cxnSp>
            <p:nvCxnSpPr>
              <p:cNvPr id="16" name="Rechte verbindingslijn met pijl 15">
                <a:extLst>
                  <a:ext uri="{FF2B5EF4-FFF2-40B4-BE49-F238E27FC236}">
                    <a16:creationId xmlns:a16="http://schemas.microsoft.com/office/drawing/2014/main" id="{9EE8EAFD-61DE-4C4F-BB7A-1C9925F4A5CD}"/>
                  </a:ext>
                </a:extLst>
              </p:cNvPr>
              <p:cNvCxnSpPr>
                <a:cxnSpLocks/>
                <a:stCxn id="24" idx="3"/>
                <a:endCxn id="12" idx="1"/>
              </p:cNvCxnSpPr>
              <p:nvPr/>
            </p:nvCxnSpPr>
            <p:spPr>
              <a:xfrm flipV="1">
                <a:off x="8488594" y="2512871"/>
                <a:ext cx="597494" cy="196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0E6EEC87-A8AB-4858-A127-3D77977590D4}"/>
                  </a:ext>
                </a:extLst>
              </p:cNvPr>
              <p:cNvCxnSpPr>
                <a:stCxn id="40" idx="3"/>
                <a:endCxn id="12" idx="1"/>
              </p:cNvCxnSpPr>
              <p:nvPr/>
            </p:nvCxnSpPr>
            <p:spPr>
              <a:xfrm>
                <a:off x="3265660" y="1164939"/>
                <a:ext cx="5820428" cy="1347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9" name="Groep 8">
            <a:extLst>
              <a:ext uri="{FF2B5EF4-FFF2-40B4-BE49-F238E27FC236}">
                <a16:creationId xmlns:a16="http://schemas.microsoft.com/office/drawing/2014/main" id="{F0DC7C80-D8A2-4594-8F88-77606F6DD7E0}"/>
              </a:ext>
            </a:extLst>
          </p:cNvPr>
          <p:cNvGrpSpPr/>
          <p:nvPr/>
        </p:nvGrpSpPr>
        <p:grpSpPr>
          <a:xfrm>
            <a:off x="8195733" y="709904"/>
            <a:ext cx="3928195" cy="3302623"/>
            <a:chOff x="8195733" y="709904"/>
            <a:chExt cx="3928195" cy="3302623"/>
          </a:xfrm>
        </p:grpSpPr>
        <p:sp>
          <p:nvSpPr>
            <p:cNvPr id="17" name="Tekstvak 16">
              <a:extLst>
                <a:ext uri="{FF2B5EF4-FFF2-40B4-BE49-F238E27FC236}">
                  <a16:creationId xmlns:a16="http://schemas.microsoft.com/office/drawing/2014/main" id="{9AD51812-62E2-4AF7-B4C0-416519C3C71D}"/>
                </a:ext>
              </a:extLst>
            </p:cNvPr>
            <p:cNvSpPr txBox="1"/>
            <p:nvPr/>
          </p:nvSpPr>
          <p:spPr>
            <a:xfrm>
              <a:off x="9501128" y="3366196"/>
              <a:ext cx="2622800" cy="646331"/>
            </a:xfrm>
            <a:prstGeom prst="rect">
              <a:avLst/>
            </a:prstGeom>
            <a:solidFill>
              <a:srgbClr val="00FFFF"/>
            </a:solidFill>
            <a:ln>
              <a:solidFill>
                <a:schemeClr val="accent1"/>
              </a:solidFill>
            </a:ln>
          </p:spPr>
          <p:txBody>
            <a:bodyPr wrap="square" rtlCol="0">
              <a:spAutoFit/>
            </a:bodyPr>
            <a:lstStyle/>
            <a:p>
              <a:r>
                <a:rPr lang="nl-BE" dirty="0"/>
                <a:t>Rem op ongebreidelde, lege consumptie </a:t>
              </a:r>
            </a:p>
          </p:txBody>
        </p:sp>
        <p:cxnSp>
          <p:nvCxnSpPr>
            <p:cNvPr id="4" name="Rechte verbindingslijn met pijl 3">
              <a:extLst>
                <a:ext uri="{FF2B5EF4-FFF2-40B4-BE49-F238E27FC236}">
                  <a16:creationId xmlns:a16="http://schemas.microsoft.com/office/drawing/2014/main" id="{F18699C9-3BB8-4290-B0AA-D0A40234929D}"/>
                </a:ext>
              </a:extLst>
            </p:cNvPr>
            <p:cNvCxnSpPr>
              <a:stCxn id="12" idx="2"/>
              <a:endCxn id="17" idx="0"/>
            </p:cNvCxnSpPr>
            <p:nvPr/>
          </p:nvCxnSpPr>
          <p:spPr>
            <a:xfrm>
              <a:off x="9890760" y="3113035"/>
              <a:ext cx="921768" cy="253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57F63492-2821-4FD2-A299-283940AB6AD2}"/>
                </a:ext>
              </a:extLst>
            </p:cNvPr>
            <p:cNvSpPr txBox="1"/>
            <p:nvPr/>
          </p:nvSpPr>
          <p:spPr>
            <a:xfrm>
              <a:off x="8195733" y="709904"/>
              <a:ext cx="3721217" cy="646331"/>
            </a:xfrm>
            <a:prstGeom prst="rect">
              <a:avLst/>
            </a:prstGeom>
            <a:solidFill>
              <a:srgbClr val="00FFFF"/>
            </a:solidFill>
            <a:ln>
              <a:solidFill>
                <a:schemeClr val="accent1"/>
              </a:solidFill>
            </a:ln>
          </p:spPr>
          <p:txBody>
            <a:bodyPr wrap="square" rtlCol="0">
              <a:spAutoFit/>
            </a:bodyPr>
            <a:lstStyle/>
            <a:p>
              <a:r>
                <a:rPr lang="nl-BE" dirty="0"/>
                <a:t>Focus op energie / materialen efficiënte levens / productiewijze</a:t>
              </a:r>
            </a:p>
          </p:txBody>
        </p:sp>
        <p:cxnSp>
          <p:nvCxnSpPr>
            <p:cNvPr id="6" name="Rechte verbindingslijn met pijl 5">
              <a:extLst>
                <a:ext uri="{FF2B5EF4-FFF2-40B4-BE49-F238E27FC236}">
                  <a16:creationId xmlns:a16="http://schemas.microsoft.com/office/drawing/2014/main" id="{EF9D54B5-0652-44B6-92F6-673AC297722A}"/>
                </a:ext>
              </a:extLst>
            </p:cNvPr>
            <p:cNvCxnSpPr>
              <a:cxnSpLocks/>
              <a:stCxn id="12" idx="0"/>
              <a:endCxn id="20" idx="2"/>
            </p:cNvCxnSpPr>
            <p:nvPr/>
          </p:nvCxnSpPr>
          <p:spPr>
            <a:xfrm flipV="1">
              <a:off x="9890760" y="1356235"/>
              <a:ext cx="165582" cy="556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8832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47A72-6D47-46A4-B806-F6FC79F9C881}"/>
              </a:ext>
            </a:extLst>
          </p:cNvPr>
          <p:cNvSpPr>
            <a:spLocks noGrp="1"/>
          </p:cNvSpPr>
          <p:nvPr>
            <p:ph type="title"/>
          </p:nvPr>
        </p:nvSpPr>
        <p:spPr>
          <a:xfrm>
            <a:off x="118872" y="-268859"/>
            <a:ext cx="10515600" cy="1325563"/>
          </a:xfrm>
        </p:spPr>
        <p:txBody>
          <a:bodyPr>
            <a:normAutofit/>
          </a:bodyPr>
          <a:lstStyle/>
          <a:p>
            <a:r>
              <a:rPr lang="nl-BE" sz="2800" dirty="0"/>
              <a:t>Demografie: positief</a:t>
            </a:r>
          </a:p>
        </p:txBody>
      </p:sp>
      <p:sp>
        <p:nvSpPr>
          <p:cNvPr id="4" name="Rechthoek 3">
            <a:extLst>
              <a:ext uri="{FF2B5EF4-FFF2-40B4-BE49-F238E27FC236}">
                <a16:creationId xmlns:a16="http://schemas.microsoft.com/office/drawing/2014/main" id="{79A38C15-8155-46F3-9459-5E76574C17DE}"/>
              </a:ext>
            </a:extLst>
          </p:cNvPr>
          <p:cNvSpPr/>
          <p:nvPr/>
        </p:nvSpPr>
        <p:spPr>
          <a:xfrm>
            <a:off x="466206" y="1199612"/>
            <a:ext cx="1870696" cy="369332"/>
          </a:xfrm>
          <a:prstGeom prst="rect">
            <a:avLst/>
          </a:prstGeom>
          <a:solidFill>
            <a:srgbClr val="FF5050"/>
          </a:solidFill>
        </p:spPr>
        <p:txBody>
          <a:bodyPr wrap="square">
            <a:spAutoFit/>
          </a:bodyPr>
          <a:lstStyle/>
          <a:p>
            <a:pPr algn="r"/>
            <a:r>
              <a:rPr lang="nl-BE" b="1" dirty="0"/>
              <a:t>Opkomst GEN Y</a:t>
            </a:r>
          </a:p>
        </p:txBody>
      </p:sp>
      <p:sp>
        <p:nvSpPr>
          <p:cNvPr id="10" name="Rechthoek 9">
            <a:extLst>
              <a:ext uri="{FF2B5EF4-FFF2-40B4-BE49-F238E27FC236}">
                <a16:creationId xmlns:a16="http://schemas.microsoft.com/office/drawing/2014/main" id="{BB1FB6CA-5BEB-43EB-A58C-D4D7951E7BCE}"/>
              </a:ext>
            </a:extLst>
          </p:cNvPr>
          <p:cNvSpPr/>
          <p:nvPr/>
        </p:nvSpPr>
        <p:spPr>
          <a:xfrm>
            <a:off x="156969" y="2990737"/>
            <a:ext cx="1870696" cy="646331"/>
          </a:xfrm>
          <a:prstGeom prst="rect">
            <a:avLst/>
          </a:prstGeom>
          <a:solidFill>
            <a:srgbClr val="FF5050"/>
          </a:solidFill>
        </p:spPr>
        <p:txBody>
          <a:bodyPr wrap="square">
            <a:spAutoFit/>
          </a:bodyPr>
          <a:lstStyle/>
          <a:p>
            <a:pPr algn="r"/>
            <a:r>
              <a:rPr lang="nl-BE" b="1" dirty="0"/>
              <a:t>Langer gezond leven</a:t>
            </a:r>
          </a:p>
        </p:txBody>
      </p:sp>
      <p:sp>
        <p:nvSpPr>
          <p:cNvPr id="52" name="Rechthoek 51">
            <a:extLst>
              <a:ext uri="{FF2B5EF4-FFF2-40B4-BE49-F238E27FC236}">
                <a16:creationId xmlns:a16="http://schemas.microsoft.com/office/drawing/2014/main" id="{4E5A1FF6-105B-4877-B20D-84A5DDDA3F18}"/>
              </a:ext>
            </a:extLst>
          </p:cNvPr>
          <p:cNvSpPr/>
          <p:nvPr/>
        </p:nvSpPr>
        <p:spPr>
          <a:xfrm>
            <a:off x="-32834" y="1892109"/>
            <a:ext cx="2582322" cy="830997"/>
          </a:xfrm>
          <a:prstGeom prst="rect">
            <a:avLst/>
          </a:prstGeom>
          <a:solidFill>
            <a:schemeClr val="bg1">
              <a:lumMod val="85000"/>
            </a:schemeClr>
          </a:solidFill>
          <a:ln>
            <a:solidFill>
              <a:schemeClr val="accent1"/>
            </a:solidFill>
          </a:ln>
        </p:spPr>
        <p:txBody>
          <a:bodyPr wrap="square">
            <a:spAutoFit/>
          </a:bodyPr>
          <a:lstStyle/>
          <a:p>
            <a:pPr algn="r"/>
            <a:r>
              <a:rPr lang="nl-BE" sz="1600" dirty="0"/>
              <a:t>Als...dan (regel gebaseerde) taken / (gevaarlijke) productie door machines</a:t>
            </a:r>
          </a:p>
        </p:txBody>
      </p:sp>
      <p:cxnSp>
        <p:nvCxnSpPr>
          <p:cNvPr id="49" name="Rechte verbindingslijn met pijl 48">
            <a:extLst>
              <a:ext uri="{FF2B5EF4-FFF2-40B4-BE49-F238E27FC236}">
                <a16:creationId xmlns:a16="http://schemas.microsoft.com/office/drawing/2014/main" id="{CCBD9A8A-B674-4429-B28B-5B672FD917AB}"/>
              </a:ext>
            </a:extLst>
          </p:cNvPr>
          <p:cNvCxnSpPr>
            <a:cxnSpLocks/>
            <a:stCxn id="52" idx="2"/>
            <a:endCxn id="10" idx="0"/>
          </p:cNvCxnSpPr>
          <p:nvPr/>
        </p:nvCxnSpPr>
        <p:spPr>
          <a:xfrm flipH="1">
            <a:off x="1092317" y="2723106"/>
            <a:ext cx="166010" cy="26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6" name="Groep 225">
            <a:extLst>
              <a:ext uri="{FF2B5EF4-FFF2-40B4-BE49-F238E27FC236}">
                <a16:creationId xmlns:a16="http://schemas.microsoft.com/office/drawing/2014/main" id="{6CB32D6E-ACE4-40C5-B374-6D5ABCB385A5}"/>
              </a:ext>
            </a:extLst>
          </p:cNvPr>
          <p:cNvGrpSpPr/>
          <p:nvPr/>
        </p:nvGrpSpPr>
        <p:grpSpPr>
          <a:xfrm>
            <a:off x="2027665" y="1666075"/>
            <a:ext cx="9185002" cy="2353414"/>
            <a:chOff x="2027665" y="1666075"/>
            <a:chExt cx="9185002" cy="2353414"/>
          </a:xfrm>
        </p:grpSpPr>
        <p:cxnSp>
          <p:nvCxnSpPr>
            <p:cNvPr id="12" name="Rechte verbindingslijn met pijl 11">
              <a:extLst>
                <a:ext uri="{FF2B5EF4-FFF2-40B4-BE49-F238E27FC236}">
                  <a16:creationId xmlns:a16="http://schemas.microsoft.com/office/drawing/2014/main" id="{80F375E2-7C72-4C1B-8A35-73714E56C528}"/>
                </a:ext>
              </a:extLst>
            </p:cNvPr>
            <p:cNvCxnSpPr>
              <a:cxnSpLocks/>
              <a:stCxn id="10" idx="3"/>
              <a:endCxn id="13" idx="1"/>
            </p:cNvCxnSpPr>
            <p:nvPr/>
          </p:nvCxnSpPr>
          <p:spPr>
            <a:xfrm flipV="1">
              <a:off x="2027665" y="3175404"/>
              <a:ext cx="726917"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5" name="Groep 224">
              <a:extLst>
                <a:ext uri="{FF2B5EF4-FFF2-40B4-BE49-F238E27FC236}">
                  <a16:creationId xmlns:a16="http://schemas.microsoft.com/office/drawing/2014/main" id="{4174B1B7-AF8A-40AF-A190-F388D676D3E4}"/>
                </a:ext>
              </a:extLst>
            </p:cNvPr>
            <p:cNvGrpSpPr/>
            <p:nvPr/>
          </p:nvGrpSpPr>
          <p:grpSpPr>
            <a:xfrm>
              <a:off x="2754582" y="1666075"/>
              <a:ext cx="8458085" cy="2353414"/>
              <a:chOff x="2754582" y="1666075"/>
              <a:chExt cx="8458085" cy="2353414"/>
            </a:xfrm>
          </p:grpSpPr>
          <p:cxnSp>
            <p:nvCxnSpPr>
              <p:cNvPr id="6" name="Rechte verbindingslijn met pijl 5">
                <a:extLst>
                  <a:ext uri="{FF2B5EF4-FFF2-40B4-BE49-F238E27FC236}">
                    <a16:creationId xmlns:a16="http://schemas.microsoft.com/office/drawing/2014/main" id="{EBC104F0-BB56-4DE8-B9CE-4F97AED7CB3F}"/>
                  </a:ext>
                </a:extLst>
              </p:cNvPr>
              <p:cNvCxnSpPr>
                <a:cxnSpLocks/>
                <a:stCxn id="5" idx="3"/>
                <a:endCxn id="24" idx="1"/>
              </p:cNvCxnSpPr>
              <p:nvPr/>
            </p:nvCxnSpPr>
            <p:spPr>
              <a:xfrm>
                <a:off x="6090983" y="2350313"/>
                <a:ext cx="2771660" cy="1207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AB99409E-67AC-41BA-A8CA-4FF063F7020F}"/>
                  </a:ext>
                </a:extLst>
              </p:cNvPr>
              <p:cNvCxnSpPr>
                <a:cxnSpLocks/>
                <a:stCxn id="11" idx="2"/>
                <a:endCxn id="24" idx="0"/>
              </p:cNvCxnSpPr>
              <p:nvPr/>
            </p:nvCxnSpPr>
            <p:spPr>
              <a:xfrm flipH="1">
                <a:off x="9937793" y="2898123"/>
                <a:ext cx="1274874" cy="198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Rechte verbindingslijn met pijl 115">
                <a:extLst>
                  <a:ext uri="{FF2B5EF4-FFF2-40B4-BE49-F238E27FC236}">
                    <a16:creationId xmlns:a16="http://schemas.microsoft.com/office/drawing/2014/main" id="{8C03938E-EA08-4BD0-A497-B3A72F64880E}"/>
                  </a:ext>
                </a:extLst>
              </p:cNvPr>
              <p:cNvCxnSpPr>
                <a:cxnSpLocks/>
                <a:stCxn id="75" idx="3"/>
                <a:endCxn id="24" idx="0"/>
              </p:cNvCxnSpPr>
              <p:nvPr/>
            </p:nvCxnSpPr>
            <p:spPr>
              <a:xfrm>
                <a:off x="9693430" y="1666075"/>
                <a:ext cx="244363" cy="1430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84960B5B-D3D7-4CA6-9B90-5B5A0651A1F0}"/>
                  </a:ext>
                </a:extLst>
              </p:cNvPr>
              <p:cNvSpPr/>
              <p:nvPr/>
            </p:nvSpPr>
            <p:spPr>
              <a:xfrm>
                <a:off x="2754582" y="2852238"/>
                <a:ext cx="3285744" cy="646331"/>
              </a:xfrm>
              <a:prstGeom prst="rect">
                <a:avLst/>
              </a:prstGeom>
              <a:solidFill>
                <a:srgbClr val="FF5050"/>
              </a:solidFill>
            </p:spPr>
            <p:txBody>
              <a:bodyPr wrap="square">
                <a:spAutoFit/>
              </a:bodyPr>
              <a:lstStyle/>
              <a:p>
                <a:pPr algn="r"/>
                <a:r>
                  <a:rPr lang="nl-BE" dirty="0"/>
                  <a:t>Ouderen die nog productief kunnen zijn tot ze 80 zijn</a:t>
                </a:r>
              </a:p>
            </p:txBody>
          </p:sp>
          <p:sp>
            <p:nvSpPr>
              <p:cNvPr id="24" name="Tekstvak 23">
                <a:extLst>
                  <a:ext uri="{FF2B5EF4-FFF2-40B4-BE49-F238E27FC236}">
                    <a16:creationId xmlns:a16="http://schemas.microsoft.com/office/drawing/2014/main" id="{F0031EEF-D0EC-49A9-95CF-C662210BBCA6}"/>
                  </a:ext>
                </a:extLst>
              </p:cNvPr>
              <p:cNvSpPr txBox="1"/>
              <p:nvPr/>
            </p:nvSpPr>
            <p:spPr>
              <a:xfrm>
                <a:off x="8862643" y="3096159"/>
                <a:ext cx="2150300" cy="923330"/>
              </a:xfrm>
              <a:prstGeom prst="rect">
                <a:avLst/>
              </a:prstGeom>
              <a:solidFill>
                <a:schemeClr val="accent6">
                  <a:lumMod val="40000"/>
                  <a:lumOff val="60000"/>
                </a:schemeClr>
              </a:solidFill>
              <a:ln>
                <a:solidFill>
                  <a:schemeClr val="accent1"/>
                </a:solidFill>
              </a:ln>
            </p:spPr>
            <p:txBody>
              <a:bodyPr wrap="square" rtlCol="0">
                <a:spAutoFit/>
              </a:bodyPr>
              <a:lstStyle/>
              <a:p>
                <a:r>
                  <a:rPr lang="nl-BE" dirty="0"/>
                  <a:t>Sociaal engagement (vrijwilligerswerk, filantropie …)</a:t>
                </a:r>
              </a:p>
            </p:txBody>
          </p:sp>
          <p:cxnSp>
            <p:nvCxnSpPr>
              <p:cNvPr id="23" name="Rechte verbindingslijn met pijl 22">
                <a:extLst>
                  <a:ext uri="{FF2B5EF4-FFF2-40B4-BE49-F238E27FC236}">
                    <a16:creationId xmlns:a16="http://schemas.microsoft.com/office/drawing/2014/main" id="{F3EEDB3F-E38E-47BA-BFBE-3504FFBDA29D}"/>
                  </a:ext>
                </a:extLst>
              </p:cNvPr>
              <p:cNvCxnSpPr>
                <a:cxnSpLocks/>
                <a:stCxn id="13" idx="3"/>
                <a:endCxn id="24" idx="1"/>
              </p:cNvCxnSpPr>
              <p:nvPr/>
            </p:nvCxnSpPr>
            <p:spPr>
              <a:xfrm>
                <a:off x="6040326" y="3175404"/>
                <a:ext cx="2822317" cy="382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30" name="Groep 229">
            <a:extLst>
              <a:ext uri="{FF2B5EF4-FFF2-40B4-BE49-F238E27FC236}">
                <a16:creationId xmlns:a16="http://schemas.microsoft.com/office/drawing/2014/main" id="{1A4CFFD6-6B5F-4993-940A-C9CBA80BDDE2}"/>
              </a:ext>
            </a:extLst>
          </p:cNvPr>
          <p:cNvGrpSpPr/>
          <p:nvPr/>
        </p:nvGrpSpPr>
        <p:grpSpPr>
          <a:xfrm>
            <a:off x="580356" y="1420607"/>
            <a:ext cx="6087858" cy="5367160"/>
            <a:chOff x="580356" y="1420607"/>
            <a:chExt cx="6087858" cy="5367160"/>
          </a:xfrm>
        </p:grpSpPr>
        <p:cxnSp>
          <p:nvCxnSpPr>
            <p:cNvPr id="53" name="Rechte verbindingslijn met pijl 52">
              <a:extLst>
                <a:ext uri="{FF2B5EF4-FFF2-40B4-BE49-F238E27FC236}">
                  <a16:creationId xmlns:a16="http://schemas.microsoft.com/office/drawing/2014/main" id="{FC34B7EE-3A82-4828-824D-5EB574D2748B}"/>
                </a:ext>
              </a:extLst>
            </p:cNvPr>
            <p:cNvCxnSpPr>
              <a:cxnSpLocks/>
              <a:stCxn id="26" idx="3"/>
              <a:endCxn id="22" idx="1"/>
            </p:cNvCxnSpPr>
            <p:nvPr/>
          </p:nvCxnSpPr>
          <p:spPr>
            <a:xfrm flipV="1">
              <a:off x="5908251" y="4681622"/>
              <a:ext cx="544067" cy="164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9" name="Groep 228">
              <a:extLst>
                <a:ext uri="{FF2B5EF4-FFF2-40B4-BE49-F238E27FC236}">
                  <a16:creationId xmlns:a16="http://schemas.microsoft.com/office/drawing/2014/main" id="{C501992C-8A71-416A-8E97-5B9117626D68}"/>
                </a:ext>
              </a:extLst>
            </p:cNvPr>
            <p:cNvGrpSpPr/>
            <p:nvPr/>
          </p:nvGrpSpPr>
          <p:grpSpPr>
            <a:xfrm>
              <a:off x="580356" y="1420607"/>
              <a:ext cx="6087858" cy="5367160"/>
              <a:chOff x="580356" y="1420607"/>
              <a:chExt cx="6087858" cy="5367160"/>
            </a:xfrm>
          </p:grpSpPr>
          <p:sp>
            <p:nvSpPr>
              <p:cNvPr id="26" name="Rechthoek 25">
                <a:extLst>
                  <a:ext uri="{FF2B5EF4-FFF2-40B4-BE49-F238E27FC236}">
                    <a16:creationId xmlns:a16="http://schemas.microsoft.com/office/drawing/2014/main" id="{7DC9DDAF-4B00-469B-B3EC-3906BF015C39}"/>
                  </a:ext>
                </a:extLst>
              </p:cNvPr>
              <p:cNvSpPr/>
              <p:nvPr/>
            </p:nvSpPr>
            <p:spPr>
              <a:xfrm>
                <a:off x="4057339" y="5864437"/>
                <a:ext cx="1850912" cy="923330"/>
              </a:xfrm>
              <a:prstGeom prst="rect">
                <a:avLst/>
              </a:prstGeom>
              <a:solidFill>
                <a:srgbClr val="FFFF00"/>
              </a:solidFill>
              <a:ln>
                <a:solidFill>
                  <a:schemeClr val="accent1"/>
                </a:solidFill>
              </a:ln>
            </p:spPr>
            <p:txBody>
              <a:bodyPr wrap="square">
                <a:spAutoFit/>
              </a:bodyPr>
              <a:lstStyle/>
              <a:p>
                <a:pPr algn="r"/>
                <a:r>
                  <a:rPr lang="nl-BE" dirty="0"/>
                  <a:t>Wereldwijd talent verzamelt zich in creatieve clusters</a:t>
                </a:r>
              </a:p>
            </p:txBody>
          </p:sp>
          <p:cxnSp>
            <p:nvCxnSpPr>
              <p:cNvPr id="27" name="Rechte verbindingslijn met pijl 26">
                <a:extLst>
                  <a:ext uri="{FF2B5EF4-FFF2-40B4-BE49-F238E27FC236}">
                    <a16:creationId xmlns:a16="http://schemas.microsoft.com/office/drawing/2014/main" id="{12ACAD8B-F734-424C-8226-D4194134ECAD}"/>
                  </a:ext>
                </a:extLst>
              </p:cNvPr>
              <p:cNvCxnSpPr>
                <a:cxnSpLocks/>
                <a:stCxn id="18" idx="3"/>
                <a:endCxn id="26" idx="1"/>
              </p:cNvCxnSpPr>
              <p:nvPr/>
            </p:nvCxnSpPr>
            <p:spPr>
              <a:xfrm>
                <a:off x="3956264" y="5679771"/>
                <a:ext cx="101075"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C54C5CB7-F444-4667-B8C3-223A23007C9A}"/>
                  </a:ext>
                </a:extLst>
              </p:cNvPr>
              <p:cNvSpPr/>
              <p:nvPr/>
            </p:nvSpPr>
            <p:spPr>
              <a:xfrm>
                <a:off x="580356" y="6403313"/>
                <a:ext cx="3327811" cy="369332"/>
              </a:xfrm>
              <a:prstGeom prst="rect">
                <a:avLst/>
              </a:prstGeom>
              <a:solidFill>
                <a:srgbClr val="FFFF00"/>
              </a:solidFill>
              <a:ln>
                <a:solidFill>
                  <a:schemeClr val="accent1"/>
                </a:solidFill>
              </a:ln>
            </p:spPr>
            <p:txBody>
              <a:bodyPr wrap="square">
                <a:spAutoFit/>
              </a:bodyPr>
              <a:lstStyle/>
              <a:p>
                <a:pPr algn="ctr"/>
                <a:r>
                  <a:rPr lang="nl-BE" dirty="0"/>
                  <a:t>Wereldwijde talenten pools</a:t>
                </a:r>
              </a:p>
            </p:txBody>
          </p:sp>
          <p:cxnSp>
            <p:nvCxnSpPr>
              <p:cNvPr id="39" name="Rechte verbindingslijn met pijl 38">
                <a:extLst>
                  <a:ext uri="{FF2B5EF4-FFF2-40B4-BE49-F238E27FC236}">
                    <a16:creationId xmlns:a16="http://schemas.microsoft.com/office/drawing/2014/main" id="{E6B20B9A-9271-42CA-BA8A-C05F480A8C0E}"/>
                  </a:ext>
                </a:extLst>
              </p:cNvPr>
              <p:cNvCxnSpPr>
                <a:cxnSpLocks/>
                <a:stCxn id="38" idx="3"/>
                <a:endCxn id="26" idx="1"/>
              </p:cNvCxnSpPr>
              <p:nvPr/>
            </p:nvCxnSpPr>
            <p:spPr>
              <a:xfrm flipV="1">
                <a:off x="3908167" y="6326102"/>
                <a:ext cx="149172" cy="26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16E57F7B-4C73-4281-9A6C-A5B57377453A}"/>
                  </a:ext>
                </a:extLst>
              </p:cNvPr>
              <p:cNvCxnSpPr>
                <a:cxnSpLocks/>
                <a:stCxn id="26" idx="3"/>
                <a:endCxn id="42" idx="1"/>
              </p:cNvCxnSpPr>
              <p:nvPr/>
            </p:nvCxnSpPr>
            <p:spPr>
              <a:xfrm flipV="1">
                <a:off x="5908251" y="5922416"/>
                <a:ext cx="544067" cy="40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kstvak 60">
                <a:extLst>
                  <a:ext uri="{FF2B5EF4-FFF2-40B4-BE49-F238E27FC236}">
                    <a16:creationId xmlns:a16="http://schemas.microsoft.com/office/drawing/2014/main" id="{42A5E04D-19CE-49B3-822D-F0D8688E3276}"/>
                  </a:ext>
                </a:extLst>
              </p:cNvPr>
              <p:cNvSpPr txBox="1"/>
              <p:nvPr/>
            </p:nvSpPr>
            <p:spPr>
              <a:xfrm>
                <a:off x="4395551" y="1420607"/>
                <a:ext cx="1885644" cy="369332"/>
              </a:xfrm>
              <a:prstGeom prst="rect">
                <a:avLst/>
              </a:prstGeom>
              <a:solidFill>
                <a:srgbClr val="FFFF00"/>
              </a:solidFill>
              <a:ln>
                <a:solidFill>
                  <a:srgbClr val="002060"/>
                </a:solidFill>
              </a:ln>
            </p:spPr>
            <p:txBody>
              <a:bodyPr wrap="none" rtlCol="0">
                <a:spAutoFit/>
              </a:bodyPr>
              <a:lstStyle/>
              <a:p>
                <a:r>
                  <a:rPr lang="nl-BE" b="1" dirty="0">
                    <a:highlight>
                      <a:srgbClr val="FFFF00"/>
                    </a:highlight>
                  </a:rPr>
                  <a:t>“Age of </a:t>
                </a:r>
                <a:r>
                  <a:rPr lang="nl-BE" b="1" dirty="0" err="1">
                    <a:highlight>
                      <a:srgbClr val="FFFF00"/>
                    </a:highlight>
                  </a:rPr>
                  <a:t>austerity</a:t>
                </a:r>
                <a:r>
                  <a:rPr lang="nl-BE" b="1" dirty="0">
                    <a:highlight>
                      <a:srgbClr val="FFFF00"/>
                    </a:highlight>
                  </a:rPr>
                  <a:t>”</a:t>
                </a:r>
              </a:p>
            </p:txBody>
          </p:sp>
          <p:cxnSp>
            <p:nvCxnSpPr>
              <p:cNvPr id="55" name="Rechte verbindingslijn met pijl 54">
                <a:extLst>
                  <a:ext uri="{FF2B5EF4-FFF2-40B4-BE49-F238E27FC236}">
                    <a16:creationId xmlns:a16="http://schemas.microsoft.com/office/drawing/2014/main" id="{C572B681-6EC8-4F4B-BF63-14DD0192C6E6}"/>
                  </a:ext>
                </a:extLst>
              </p:cNvPr>
              <p:cNvCxnSpPr>
                <a:cxnSpLocks/>
                <a:stCxn id="61" idx="3"/>
                <a:endCxn id="75" idx="1"/>
              </p:cNvCxnSpPr>
              <p:nvPr/>
            </p:nvCxnSpPr>
            <p:spPr>
              <a:xfrm>
                <a:off x="6281195" y="1605273"/>
                <a:ext cx="387019" cy="60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27" name="Groep 226">
            <a:extLst>
              <a:ext uri="{FF2B5EF4-FFF2-40B4-BE49-F238E27FC236}">
                <a16:creationId xmlns:a16="http://schemas.microsoft.com/office/drawing/2014/main" id="{546C48E9-5F25-4209-9830-1C83FE3A66ED}"/>
              </a:ext>
            </a:extLst>
          </p:cNvPr>
          <p:cNvGrpSpPr/>
          <p:nvPr/>
        </p:nvGrpSpPr>
        <p:grpSpPr>
          <a:xfrm>
            <a:off x="2027665" y="3175404"/>
            <a:ext cx="7510898" cy="3208677"/>
            <a:chOff x="2027665" y="3175404"/>
            <a:chExt cx="7510898" cy="3208677"/>
          </a:xfrm>
        </p:grpSpPr>
        <p:sp>
          <p:nvSpPr>
            <p:cNvPr id="18" name="Tekstvak 17">
              <a:extLst>
                <a:ext uri="{FF2B5EF4-FFF2-40B4-BE49-F238E27FC236}">
                  <a16:creationId xmlns:a16="http://schemas.microsoft.com/office/drawing/2014/main" id="{CFCF8386-C20C-43D6-A4EA-073901784EDC}"/>
                </a:ext>
              </a:extLst>
            </p:cNvPr>
            <p:cNvSpPr txBox="1"/>
            <p:nvPr/>
          </p:nvSpPr>
          <p:spPr>
            <a:xfrm>
              <a:off x="2400862" y="5218106"/>
              <a:ext cx="1555402" cy="923330"/>
            </a:xfrm>
            <a:prstGeom prst="rect">
              <a:avLst/>
            </a:prstGeom>
            <a:solidFill>
              <a:srgbClr val="FF5050"/>
            </a:solidFill>
            <a:ln>
              <a:solidFill>
                <a:schemeClr val="accent1"/>
              </a:solidFill>
            </a:ln>
          </p:spPr>
          <p:txBody>
            <a:bodyPr wrap="square" rtlCol="0">
              <a:spAutoFit/>
            </a:bodyPr>
            <a:lstStyle/>
            <a:p>
              <a:pPr algn="r"/>
              <a:r>
                <a:rPr lang="nl-BE" b="1" dirty="0"/>
                <a:t>Migratie naar steden en tussen landen</a:t>
              </a:r>
            </a:p>
          </p:txBody>
        </p:sp>
        <p:sp>
          <p:nvSpPr>
            <p:cNvPr id="22" name="Rechthoek 21">
              <a:extLst>
                <a:ext uri="{FF2B5EF4-FFF2-40B4-BE49-F238E27FC236}">
                  <a16:creationId xmlns:a16="http://schemas.microsoft.com/office/drawing/2014/main" id="{1DF89D92-FE2F-41E8-8968-A18423216C75}"/>
                </a:ext>
              </a:extLst>
            </p:cNvPr>
            <p:cNvSpPr/>
            <p:nvPr/>
          </p:nvSpPr>
          <p:spPr>
            <a:xfrm>
              <a:off x="6452318" y="4081457"/>
              <a:ext cx="3086245" cy="1200329"/>
            </a:xfrm>
            <a:prstGeom prst="rect">
              <a:avLst/>
            </a:prstGeom>
            <a:solidFill>
              <a:srgbClr val="FF5050"/>
            </a:solidFill>
          </p:spPr>
          <p:txBody>
            <a:bodyPr wrap="square">
              <a:spAutoFit/>
            </a:bodyPr>
            <a:lstStyle/>
            <a:p>
              <a:pPr algn="r"/>
              <a:r>
                <a:rPr lang="nl-BE" dirty="0"/>
                <a:t>Vraag arbeidskrachten voor de groeiende dienstensector (in functie van toename kenniswerkers, ouderen,…) </a:t>
              </a:r>
            </a:p>
          </p:txBody>
        </p:sp>
        <p:cxnSp>
          <p:nvCxnSpPr>
            <p:cNvPr id="129" name="Rechte verbindingslijn met pijl 128">
              <a:extLst>
                <a:ext uri="{FF2B5EF4-FFF2-40B4-BE49-F238E27FC236}">
                  <a16:creationId xmlns:a16="http://schemas.microsoft.com/office/drawing/2014/main" id="{2D2B5477-A97D-4492-A155-68795D5FBF95}"/>
                </a:ext>
              </a:extLst>
            </p:cNvPr>
            <p:cNvCxnSpPr>
              <a:cxnSpLocks/>
              <a:stCxn id="10" idx="3"/>
              <a:endCxn id="22" idx="1"/>
            </p:cNvCxnSpPr>
            <p:nvPr/>
          </p:nvCxnSpPr>
          <p:spPr>
            <a:xfrm>
              <a:off x="2027665" y="3313903"/>
              <a:ext cx="4424653" cy="1367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F1052107-807A-481A-AF82-955C1BD6931E}"/>
                </a:ext>
              </a:extLst>
            </p:cNvPr>
            <p:cNvSpPr txBox="1"/>
            <p:nvPr/>
          </p:nvSpPr>
          <p:spPr>
            <a:xfrm>
              <a:off x="6452318" y="5460751"/>
              <a:ext cx="2048256" cy="923330"/>
            </a:xfrm>
            <a:prstGeom prst="rect">
              <a:avLst/>
            </a:prstGeom>
            <a:solidFill>
              <a:srgbClr val="FF5050"/>
            </a:solidFill>
            <a:ln>
              <a:solidFill>
                <a:schemeClr val="accent1"/>
              </a:solidFill>
            </a:ln>
          </p:spPr>
          <p:txBody>
            <a:bodyPr wrap="square" rtlCol="0">
              <a:spAutoFit/>
            </a:bodyPr>
            <a:lstStyle/>
            <a:p>
              <a:pPr algn="r"/>
              <a:r>
                <a:rPr lang="nl-BE" dirty="0"/>
                <a:t>Grotere socio-culturele (super) diversiteit</a:t>
              </a:r>
            </a:p>
          </p:txBody>
        </p:sp>
        <p:cxnSp>
          <p:nvCxnSpPr>
            <p:cNvPr id="54" name="Rechte verbindingslijn met pijl 53">
              <a:extLst>
                <a:ext uri="{FF2B5EF4-FFF2-40B4-BE49-F238E27FC236}">
                  <a16:creationId xmlns:a16="http://schemas.microsoft.com/office/drawing/2014/main" id="{3BC16DD4-03FD-46F2-A55E-CFB8F7295FDB}"/>
                </a:ext>
              </a:extLst>
            </p:cNvPr>
            <p:cNvCxnSpPr>
              <a:cxnSpLocks/>
              <a:stCxn id="18" idx="3"/>
              <a:endCxn id="42" idx="1"/>
            </p:cNvCxnSpPr>
            <p:nvPr/>
          </p:nvCxnSpPr>
          <p:spPr>
            <a:xfrm>
              <a:off x="3956264" y="5679771"/>
              <a:ext cx="2496054" cy="242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24BA579A-4638-45B6-A450-BB8566D5053B}"/>
                </a:ext>
              </a:extLst>
            </p:cNvPr>
            <p:cNvCxnSpPr>
              <a:stCxn id="13" idx="3"/>
              <a:endCxn id="42" idx="1"/>
            </p:cNvCxnSpPr>
            <p:nvPr/>
          </p:nvCxnSpPr>
          <p:spPr>
            <a:xfrm>
              <a:off x="6040326" y="3175404"/>
              <a:ext cx="411992" cy="274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FE5C6ED4-C2F2-4DF1-8087-3EEABEEA4889}"/>
                </a:ext>
              </a:extLst>
            </p:cNvPr>
            <p:cNvCxnSpPr>
              <a:cxnSpLocks/>
              <a:stCxn id="22" idx="1"/>
              <a:endCxn id="18" idx="0"/>
            </p:cNvCxnSpPr>
            <p:nvPr/>
          </p:nvCxnSpPr>
          <p:spPr>
            <a:xfrm flipH="1">
              <a:off x="3178563" y="4681622"/>
              <a:ext cx="3273755" cy="536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1" name="Groep 230">
            <a:extLst>
              <a:ext uri="{FF2B5EF4-FFF2-40B4-BE49-F238E27FC236}">
                <a16:creationId xmlns:a16="http://schemas.microsoft.com/office/drawing/2014/main" id="{5FA21F49-480A-4410-9684-032BC50FF3EC}"/>
              </a:ext>
            </a:extLst>
          </p:cNvPr>
          <p:cNvGrpSpPr/>
          <p:nvPr/>
        </p:nvGrpSpPr>
        <p:grpSpPr>
          <a:xfrm>
            <a:off x="8500574" y="2898123"/>
            <a:ext cx="3518571" cy="3912858"/>
            <a:chOff x="8500574" y="2898123"/>
            <a:chExt cx="3518571" cy="3912858"/>
          </a:xfrm>
        </p:grpSpPr>
        <p:sp>
          <p:nvSpPr>
            <p:cNvPr id="45" name="Tekstvak 44">
              <a:extLst>
                <a:ext uri="{FF2B5EF4-FFF2-40B4-BE49-F238E27FC236}">
                  <a16:creationId xmlns:a16="http://schemas.microsoft.com/office/drawing/2014/main" id="{9FD3F047-621A-4676-A92D-B1D15315A27D}"/>
                </a:ext>
              </a:extLst>
            </p:cNvPr>
            <p:cNvSpPr txBox="1"/>
            <p:nvPr/>
          </p:nvSpPr>
          <p:spPr>
            <a:xfrm>
              <a:off x="8594858" y="5610652"/>
              <a:ext cx="3414987" cy="1200329"/>
            </a:xfrm>
            <a:prstGeom prst="rect">
              <a:avLst/>
            </a:prstGeom>
            <a:solidFill>
              <a:schemeClr val="bg1">
                <a:lumMod val="85000"/>
              </a:schemeClr>
            </a:solidFill>
            <a:ln>
              <a:solidFill>
                <a:schemeClr val="accent1"/>
              </a:solidFill>
            </a:ln>
          </p:spPr>
          <p:txBody>
            <a:bodyPr wrap="square" rtlCol="0">
              <a:spAutoFit/>
            </a:bodyPr>
            <a:lstStyle/>
            <a:p>
              <a:r>
                <a:rPr lang="nl-BE" dirty="0"/>
                <a:t>Co-creatie en sociale participatie op basis van informatie en probleem-oplossende diversiteit (cross-disciplinair)</a:t>
              </a:r>
            </a:p>
          </p:txBody>
        </p:sp>
        <p:cxnSp>
          <p:nvCxnSpPr>
            <p:cNvPr id="47" name="Rechte verbindingslijn met pijl 46">
              <a:extLst>
                <a:ext uri="{FF2B5EF4-FFF2-40B4-BE49-F238E27FC236}">
                  <a16:creationId xmlns:a16="http://schemas.microsoft.com/office/drawing/2014/main" id="{F3347C1C-0DD1-4978-A698-925415C39D54}"/>
                </a:ext>
              </a:extLst>
            </p:cNvPr>
            <p:cNvCxnSpPr>
              <a:cxnSpLocks/>
              <a:stCxn id="24" idx="2"/>
              <a:endCxn id="45" idx="0"/>
            </p:cNvCxnSpPr>
            <p:nvPr/>
          </p:nvCxnSpPr>
          <p:spPr>
            <a:xfrm>
              <a:off x="9937793" y="4019489"/>
              <a:ext cx="364559" cy="1591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6E499736-8CBC-4A12-B838-1B80D8E0CA39}"/>
                </a:ext>
              </a:extLst>
            </p:cNvPr>
            <p:cNvCxnSpPr>
              <a:cxnSpLocks/>
              <a:stCxn id="42" idx="3"/>
              <a:endCxn id="45" idx="1"/>
            </p:cNvCxnSpPr>
            <p:nvPr/>
          </p:nvCxnSpPr>
          <p:spPr>
            <a:xfrm>
              <a:off x="8500574" y="5922416"/>
              <a:ext cx="94284" cy="288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3" name="Tekstvak 212">
              <a:extLst>
                <a:ext uri="{FF2B5EF4-FFF2-40B4-BE49-F238E27FC236}">
                  <a16:creationId xmlns:a16="http://schemas.microsoft.com/office/drawing/2014/main" id="{8969FE78-FDA0-4C31-9551-BE778B3BE754}"/>
                </a:ext>
              </a:extLst>
            </p:cNvPr>
            <p:cNvSpPr txBox="1"/>
            <p:nvPr/>
          </p:nvSpPr>
          <p:spPr>
            <a:xfrm>
              <a:off x="10421268" y="4329453"/>
              <a:ext cx="1597877" cy="923330"/>
            </a:xfrm>
            <a:prstGeom prst="rect">
              <a:avLst/>
            </a:prstGeom>
            <a:solidFill>
              <a:schemeClr val="bg1">
                <a:lumMod val="85000"/>
              </a:schemeClr>
            </a:solidFill>
            <a:ln>
              <a:solidFill>
                <a:schemeClr val="accent1"/>
              </a:solidFill>
            </a:ln>
          </p:spPr>
          <p:txBody>
            <a:bodyPr wrap="square" rtlCol="0">
              <a:spAutoFit/>
            </a:bodyPr>
            <a:lstStyle/>
            <a:p>
              <a:r>
                <a:rPr lang="nl-BE" dirty="0"/>
                <a:t>Meer resultaat in minder tijd (</a:t>
              </a:r>
              <a:r>
                <a:rPr lang="nl-BE" dirty="0" err="1"/>
                <a:t>prod’teit</a:t>
              </a:r>
              <a:r>
                <a:rPr lang="nl-BE" dirty="0"/>
                <a:t>)</a:t>
              </a:r>
            </a:p>
          </p:txBody>
        </p:sp>
        <p:cxnSp>
          <p:nvCxnSpPr>
            <p:cNvPr id="215" name="Rechte verbindingslijn met pijl 214">
              <a:extLst>
                <a:ext uri="{FF2B5EF4-FFF2-40B4-BE49-F238E27FC236}">
                  <a16:creationId xmlns:a16="http://schemas.microsoft.com/office/drawing/2014/main" id="{2A6055B5-3368-416D-9F97-310CE76B5F0B}"/>
                </a:ext>
              </a:extLst>
            </p:cNvPr>
            <p:cNvCxnSpPr>
              <a:cxnSpLocks/>
              <a:stCxn id="45" idx="0"/>
              <a:endCxn id="213" idx="2"/>
            </p:cNvCxnSpPr>
            <p:nvPr/>
          </p:nvCxnSpPr>
          <p:spPr>
            <a:xfrm flipV="1">
              <a:off x="10302352" y="5252783"/>
              <a:ext cx="917855" cy="357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Rechte verbindingslijn met pijl 216">
              <a:extLst>
                <a:ext uri="{FF2B5EF4-FFF2-40B4-BE49-F238E27FC236}">
                  <a16:creationId xmlns:a16="http://schemas.microsoft.com/office/drawing/2014/main" id="{A3AE7529-4C17-4236-AE0F-5EC94ADC063B}"/>
                </a:ext>
              </a:extLst>
            </p:cNvPr>
            <p:cNvCxnSpPr>
              <a:stCxn id="213" idx="0"/>
              <a:endCxn id="11" idx="2"/>
            </p:cNvCxnSpPr>
            <p:nvPr/>
          </p:nvCxnSpPr>
          <p:spPr>
            <a:xfrm flipH="1" flipV="1">
              <a:off x="11212667" y="2898123"/>
              <a:ext cx="7540" cy="1431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9D01A242-D125-451D-8862-CCB2550C610F}"/>
              </a:ext>
            </a:extLst>
          </p:cNvPr>
          <p:cNvGrpSpPr/>
          <p:nvPr/>
        </p:nvGrpSpPr>
        <p:grpSpPr>
          <a:xfrm>
            <a:off x="6090983" y="27267"/>
            <a:ext cx="6063689" cy="2870856"/>
            <a:chOff x="6090983" y="27267"/>
            <a:chExt cx="6063689" cy="2870856"/>
          </a:xfrm>
        </p:grpSpPr>
        <p:grpSp>
          <p:nvGrpSpPr>
            <p:cNvPr id="19" name="Groep 18">
              <a:extLst>
                <a:ext uri="{FF2B5EF4-FFF2-40B4-BE49-F238E27FC236}">
                  <a16:creationId xmlns:a16="http://schemas.microsoft.com/office/drawing/2014/main" id="{13018385-2331-4928-BB4E-3367412EB32F}"/>
                </a:ext>
              </a:extLst>
            </p:cNvPr>
            <p:cNvGrpSpPr/>
            <p:nvPr/>
          </p:nvGrpSpPr>
          <p:grpSpPr>
            <a:xfrm>
              <a:off x="6090983" y="27267"/>
              <a:ext cx="6063689" cy="2870856"/>
              <a:chOff x="6090983" y="27267"/>
              <a:chExt cx="6063689" cy="2870856"/>
            </a:xfrm>
          </p:grpSpPr>
          <p:cxnSp>
            <p:nvCxnSpPr>
              <p:cNvPr id="34" name="Rechte verbindingslijn met pijl 33">
                <a:extLst>
                  <a:ext uri="{FF2B5EF4-FFF2-40B4-BE49-F238E27FC236}">
                    <a16:creationId xmlns:a16="http://schemas.microsoft.com/office/drawing/2014/main" id="{9B85D096-4641-4DFD-96C4-B247C9E1C0FF}"/>
                  </a:ext>
                </a:extLst>
              </p:cNvPr>
              <p:cNvCxnSpPr>
                <a:cxnSpLocks/>
                <a:stCxn id="37" idx="2"/>
                <a:endCxn id="11" idx="0"/>
              </p:cNvCxnSpPr>
              <p:nvPr/>
            </p:nvCxnSpPr>
            <p:spPr>
              <a:xfrm>
                <a:off x="10015349" y="950597"/>
                <a:ext cx="1197318" cy="19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ep 16">
                <a:extLst>
                  <a:ext uri="{FF2B5EF4-FFF2-40B4-BE49-F238E27FC236}">
                    <a16:creationId xmlns:a16="http://schemas.microsoft.com/office/drawing/2014/main" id="{6F1CDB4E-A2CA-4DC7-9CB0-209CAA481A1C}"/>
                  </a:ext>
                </a:extLst>
              </p:cNvPr>
              <p:cNvGrpSpPr/>
              <p:nvPr/>
            </p:nvGrpSpPr>
            <p:grpSpPr>
              <a:xfrm>
                <a:off x="6090983" y="27267"/>
                <a:ext cx="6063689" cy="2870856"/>
                <a:chOff x="6090983" y="27267"/>
                <a:chExt cx="6063689" cy="2870856"/>
              </a:xfrm>
            </p:grpSpPr>
            <p:cxnSp>
              <p:nvCxnSpPr>
                <p:cNvPr id="9" name="Rechte verbindingslijn met pijl 8">
                  <a:extLst>
                    <a:ext uri="{FF2B5EF4-FFF2-40B4-BE49-F238E27FC236}">
                      <a16:creationId xmlns:a16="http://schemas.microsoft.com/office/drawing/2014/main" id="{492A09A4-DDD2-4B6E-8DEA-7D9426748155}"/>
                    </a:ext>
                  </a:extLst>
                </p:cNvPr>
                <p:cNvCxnSpPr>
                  <a:cxnSpLocks/>
                  <a:stCxn id="5" idx="3"/>
                  <a:endCxn id="11" idx="1"/>
                </p:cNvCxnSpPr>
                <p:nvPr/>
              </p:nvCxnSpPr>
              <p:spPr>
                <a:xfrm flipV="1">
                  <a:off x="6090983" y="2020960"/>
                  <a:ext cx="4179679" cy="32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9D1A3B31-8408-4DDA-BC1B-F94FE10702E0}"/>
                    </a:ext>
                  </a:extLst>
                </p:cNvPr>
                <p:cNvSpPr txBox="1"/>
                <p:nvPr/>
              </p:nvSpPr>
              <p:spPr>
                <a:xfrm>
                  <a:off x="10270662" y="1143797"/>
                  <a:ext cx="1884010" cy="1754326"/>
                </a:xfrm>
                <a:prstGeom prst="rect">
                  <a:avLst/>
                </a:prstGeom>
                <a:solidFill>
                  <a:srgbClr val="FF5050"/>
                </a:solidFill>
                <a:ln>
                  <a:solidFill>
                    <a:schemeClr val="accent1"/>
                  </a:solidFill>
                </a:ln>
              </p:spPr>
              <p:txBody>
                <a:bodyPr wrap="square" rtlCol="0">
                  <a:spAutoFit/>
                </a:bodyPr>
                <a:lstStyle/>
                <a:p>
                  <a:r>
                    <a:rPr lang="nl-BE" dirty="0"/>
                    <a:t>Bedrijven zetten in op maatwerk qua inzet van hun werknemers in ruil voor minder loon</a:t>
                  </a:r>
                </a:p>
              </p:txBody>
            </p:sp>
            <p:sp>
              <p:nvSpPr>
                <p:cNvPr id="37" name="Rechthoek 36">
                  <a:extLst>
                    <a:ext uri="{FF2B5EF4-FFF2-40B4-BE49-F238E27FC236}">
                      <a16:creationId xmlns:a16="http://schemas.microsoft.com/office/drawing/2014/main" id="{60E140E7-7DEF-4B75-B90C-9F78CEE5F322}"/>
                    </a:ext>
                  </a:extLst>
                </p:cNvPr>
                <p:cNvSpPr/>
                <p:nvPr/>
              </p:nvSpPr>
              <p:spPr>
                <a:xfrm>
                  <a:off x="8783957" y="27267"/>
                  <a:ext cx="2462784" cy="923330"/>
                </a:xfrm>
                <a:prstGeom prst="rect">
                  <a:avLst/>
                </a:prstGeom>
                <a:solidFill>
                  <a:schemeClr val="accent6">
                    <a:lumMod val="20000"/>
                    <a:lumOff val="80000"/>
                  </a:schemeClr>
                </a:solidFill>
                <a:ln>
                  <a:solidFill>
                    <a:srgbClr val="002060"/>
                  </a:solidFill>
                </a:ln>
              </p:spPr>
              <p:txBody>
                <a:bodyPr wrap="square">
                  <a:spAutoFit/>
                </a:bodyPr>
                <a:lstStyle/>
                <a:p>
                  <a:pPr algn="ctr"/>
                  <a:r>
                    <a:rPr lang="nl-BE" dirty="0"/>
                    <a:t>Verandering van normen op het werk (minder macho)</a:t>
                  </a:r>
                </a:p>
              </p:txBody>
            </p:sp>
            <p:cxnSp>
              <p:nvCxnSpPr>
                <p:cNvPr id="80" name="Rechte verbindingslijn met pijl 79">
                  <a:extLst>
                    <a:ext uri="{FF2B5EF4-FFF2-40B4-BE49-F238E27FC236}">
                      <a16:creationId xmlns:a16="http://schemas.microsoft.com/office/drawing/2014/main" id="{9C4C61EF-3042-4001-9B15-BF1A88305E8E}"/>
                    </a:ext>
                  </a:extLst>
                </p:cNvPr>
                <p:cNvCxnSpPr>
                  <a:cxnSpLocks/>
                  <a:stCxn id="37" idx="2"/>
                  <a:endCxn id="75" idx="0"/>
                </p:cNvCxnSpPr>
                <p:nvPr/>
              </p:nvCxnSpPr>
              <p:spPr>
                <a:xfrm flipH="1">
                  <a:off x="8180822" y="950597"/>
                  <a:ext cx="1834527" cy="392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Rechte verbindingslijn met pijl 107">
                  <a:extLst>
                    <a:ext uri="{FF2B5EF4-FFF2-40B4-BE49-F238E27FC236}">
                      <a16:creationId xmlns:a16="http://schemas.microsoft.com/office/drawing/2014/main" id="{D922DD49-5F17-4449-B7B8-533C8AF3E4C1}"/>
                    </a:ext>
                  </a:extLst>
                </p:cNvPr>
                <p:cNvCxnSpPr>
                  <a:cxnSpLocks/>
                  <a:stCxn id="89" idx="0"/>
                  <a:endCxn id="75" idx="2"/>
                </p:cNvCxnSpPr>
                <p:nvPr/>
              </p:nvCxnSpPr>
              <p:spPr>
                <a:xfrm flipH="1" flipV="1">
                  <a:off x="8180822" y="1989240"/>
                  <a:ext cx="426988" cy="409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kstvak 74">
                  <a:extLst>
                    <a:ext uri="{FF2B5EF4-FFF2-40B4-BE49-F238E27FC236}">
                      <a16:creationId xmlns:a16="http://schemas.microsoft.com/office/drawing/2014/main" id="{F04246D0-CF14-48E4-8FE3-0C0348843C8E}"/>
                    </a:ext>
                  </a:extLst>
                </p:cNvPr>
                <p:cNvSpPr txBox="1"/>
                <p:nvPr/>
              </p:nvSpPr>
              <p:spPr>
                <a:xfrm>
                  <a:off x="6668214" y="1342909"/>
                  <a:ext cx="3025216" cy="646331"/>
                </a:xfrm>
                <a:prstGeom prst="rect">
                  <a:avLst/>
                </a:prstGeom>
                <a:solidFill>
                  <a:srgbClr val="FF5050"/>
                </a:solidFill>
                <a:ln>
                  <a:solidFill>
                    <a:schemeClr val="accent1"/>
                  </a:solidFill>
                </a:ln>
              </p:spPr>
              <p:txBody>
                <a:bodyPr wrap="square" rtlCol="0">
                  <a:spAutoFit/>
                </a:bodyPr>
                <a:lstStyle/>
                <a:p>
                  <a:r>
                    <a:rPr lang="nl-BE" dirty="0"/>
                    <a:t>Bedrijven investeren in zorg, onderwijs, gemeenschap</a:t>
                  </a:r>
                </a:p>
              </p:txBody>
            </p:sp>
          </p:grpSp>
          <p:cxnSp>
            <p:nvCxnSpPr>
              <p:cNvPr id="76" name="Rechte verbindingslijn met pijl 75">
                <a:extLst>
                  <a:ext uri="{FF2B5EF4-FFF2-40B4-BE49-F238E27FC236}">
                    <a16:creationId xmlns:a16="http://schemas.microsoft.com/office/drawing/2014/main" id="{13D3B82F-4E5E-406E-A319-216EC449660D}"/>
                  </a:ext>
                </a:extLst>
              </p:cNvPr>
              <p:cNvCxnSpPr>
                <a:cxnSpLocks/>
                <a:stCxn id="5" idx="3"/>
                <a:endCxn id="75" idx="1"/>
              </p:cNvCxnSpPr>
              <p:nvPr/>
            </p:nvCxnSpPr>
            <p:spPr>
              <a:xfrm flipV="1">
                <a:off x="6090983" y="1666075"/>
                <a:ext cx="577231" cy="68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19" name="Rechte verbindingslijn met pijl 218">
              <a:extLst>
                <a:ext uri="{FF2B5EF4-FFF2-40B4-BE49-F238E27FC236}">
                  <a16:creationId xmlns:a16="http://schemas.microsoft.com/office/drawing/2014/main" id="{3ED7EADA-A4B8-4AC8-9BF9-08D36F67B3B2}"/>
                </a:ext>
              </a:extLst>
            </p:cNvPr>
            <p:cNvCxnSpPr>
              <a:stCxn id="44" idx="2"/>
              <a:endCxn id="75" idx="0"/>
            </p:cNvCxnSpPr>
            <p:nvPr/>
          </p:nvCxnSpPr>
          <p:spPr>
            <a:xfrm>
              <a:off x="7402192" y="1056704"/>
              <a:ext cx="778630" cy="28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ep 15">
            <a:extLst>
              <a:ext uri="{FF2B5EF4-FFF2-40B4-BE49-F238E27FC236}">
                <a16:creationId xmlns:a16="http://schemas.microsoft.com/office/drawing/2014/main" id="{454E4F46-9559-4DF1-8B16-D19AD699F478}"/>
              </a:ext>
            </a:extLst>
          </p:cNvPr>
          <p:cNvGrpSpPr/>
          <p:nvPr/>
        </p:nvGrpSpPr>
        <p:grpSpPr>
          <a:xfrm>
            <a:off x="-182822" y="61724"/>
            <a:ext cx="9615382" cy="6094772"/>
            <a:chOff x="-182822" y="61724"/>
            <a:chExt cx="9615382" cy="6094772"/>
          </a:xfrm>
        </p:grpSpPr>
        <p:cxnSp>
          <p:nvCxnSpPr>
            <p:cNvPr id="81" name="Rechte verbindingslijn met pijl 80">
              <a:extLst>
                <a:ext uri="{FF2B5EF4-FFF2-40B4-BE49-F238E27FC236}">
                  <a16:creationId xmlns:a16="http://schemas.microsoft.com/office/drawing/2014/main" id="{9673BAD7-DEF1-4EB7-87CF-2014A415BF05}"/>
                </a:ext>
              </a:extLst>
            </p:cNvPr>
            <p:cNvCxnSpPr>
              <a:cxnSpLocks/>
              <a:stCxn id="65" idx="3"/>
              <a:endCxn id="48" idx="1"/>
            </p:cNvCxnSpPr>
            <p:nvPr/>
          </p:nvCxnSpPr>
          <p:spPr>
            <a:xfrm>
              <a:off x="1810380" y="4219247"/>
              <a:ext cx="752483" cy="329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8" name="Rechte verbindingslijn met pijl 227">
              <a:extLst>
                <a:ext uri="{FF2B5EF4-FFF2-40B4-BE49-F238E27FC236}">
                  <a16:creationId xmlns:a16="http://schemas.microsoft.com/office/drawing/2014/main" id="{5F396BC4-DF05-4E96-808A-ABAFC7C20444}"/>
                </a:ext>
              </a:extLst>
            </p:cNvPr>
            <p:cNvCxnSpPr>
              <a:cxnSpLocks/>
              <a:stCxn id="223" idx="3"/>
              <a:endCxn id="48" idx="1"/>
            </p:cNvCxnSpPr>
            <p:nvPr/>
          </p:nvCxnSpPr>
          <p:spPr>
            <a:xfrm flipV="1">
              <a:off x="1916050" y="4548790"/>
              <a:ext cx="646813" cy="53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FFC2863F-8515-42AF-BFB2-D662F6B3EDE9}"/>
                </a:ext>
              </a:extLst>
            </p:cNvPr>
            <p:cNvGrpSpPr/>
            <p:nvPr/>
          </p:nvGrpSpPr>
          <p:grpSpPr>
            <a:xfrm>
              <a:off x="-182822" y="61724"/>
              <a:ext cx="9615382" cy="6094772"/>
              <a:chOff x="-182822" y="61724"/>
              <a:chExt cx="9615382" cy="6094772"/>
            </a:xfrm>
          </p:grpSpPr>
          <p:sp>
            <p:nvSpPr>
              <p:cNvPr id="48" name="Rechthoek 47">
                <a:extLst>
                  <a:ext uri="{FF2B5EF4-FFF2-40B4-BE49-F238E27FC236}">
                    <a16:creationId xmlns:a16="http://schemas.microsoft.com/office/drawing/2014/main" id="{5CBDD017-9267-4DF7-8D30-E789A9F2CA1E}"/>
                  </a:ext>
                </a:extLst>
              </p:cNvPr>
              <p:cNvSpPr/>
              <p:nvPr/>
            </p:nvSpPr>
            <p:spPr>
              <a:xfrm>
                <a:off x="2562863" y="4225624"/>
                <a:ext cx="2234587" cy="646331"/>
              </a:xfrm>
              <a:prstGeom prst="rect">
                <a:avLst/>
              </a:prstGeom>
              <a:solidFill>
                <a:srgbClr val="FF5050"/>
              </a:solidFill>
            </p:spPr>
            <p:txBody>
              <a:bodyPr wrap="square">
                <a:spAutoFit/>
              </a:bodyPr>
              <a:lstStyle/>
              <a:p>
                <a:pPr algn="r"/>
                <a:r>
                  <a:rPr lang="nl-BE" dirty="0"/>
                  <a:t>Actief bewustzijn van wat ons ziek maakt</a:t>
                </a:r>
              </a:p>
            </p:txBody>
          </p:sp>
          <p:cxnSp>
            <p:nvCxnSpPr>
              <p:cNvPr id="29" name="Rechte verbindingslijn met pijl 28">
                <a:extLst>
                  <a:ext uri="{FF2B5EF4-FFF2-40B4-BE49-F238E27FC236}">
                    <a16:creationId xmlns:a16="http://schemas.microsoft.com/office/drawing/2014/main" id="{61A0FC91-5752-4280-8BAE-CDC81BFB3F8D}"/>
                  </a:ext>
                </a:extLst>
              </p:cNvPr>
              <p:cNvCxnSpPr>
                <a:cxnSpLocks/>
                <a:stCxn id="10" idx="3"/>
                <a:endCxn id="48" idx="1"/>
              </p:cNvCxnSpPr>
              <p:nvPr/>
            </p:nvCxnSpPr>
            <p:spPr>
              <a:xfrm>
                <a:off x="2027665" y="3313903"/>
                <a:ext cx="535198" cy="1234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kstvak 64">
                <a:extLst>
                  <a:ext uri="{FF2B5EF4-FFF2-40B4-BE49-F238E27FC236}">
                    <a16:creationId xmlns:a16="http://schemas.microsoft.com/office/drawing/2014/main" id="{0A45C1BA-0951-4BD8-816B-B0D840CF91B2}"/>
                  </a:ext>
                </a:extLst>
              </p:cNvPr>
              <p:cNvSpPr txBox="1"/>
              <p:nvPr/>
            </p:nvSpPr>
            <p:spPr>
              <a:xfrm>
                <a:off x="-45360" y="3680638"/>
                <a:ext cx="1855740" cy="1077218"/>
              </a:xfrm>
              <a:prstGeom prst="rect">
                <a:avLst/>
              </a:prstGeom>
              <a:solidFill>
                <a:schemeClr val="bg1">
                  <a:lumMod val="85000"/>
                </a:schemeClr>
              </a:solidFill>
            </p:spPr>
            <p:txBody>
              <a:bodyPr wrap="square" rtlCol="0">
                <a:spAutoFit/>
              </a:bodyPr>
              <a:lstStyle/>
              <a:p>
                <a:pPr algn="r"/>
                <a:r>
                  <a:rPr lang="nl-BE" sz="1600" b="1" dirty="0"/>
                  <a:t>Internet der dingen / smart </a:t>
                </a:r>
                <a:r>
                  <a:rPr lang="nl-BE" sz="1600" b="1" dirty="0" err="1"/>
                  <a:t>cities</a:t>
                </a:r>
                <a:r>
                  <a:rPr lang="nl-BE" sz="1600" b="1" dirty="0"/>
                  <a:t> / sensoren… = massa (big) data</a:t>
                </a:r>
              </a:p>
            </p:txBody>
          </p:sp>
          <p:cxnSp>
            <p:nvCxnSpPr>
              <p:cNvPr id="85" name="Rechte verbindingslijn met pijl 84">
                <a:extLst>
                  <a:ext uri="{FF2B5EF4-FFF2-40B4-BE49-F238E27FC236}">
                    <a16:creationId xmlns:a16="http://schemas.microsoft.com/office/drawing/2014/main" id="{01F2450F-722E-4956-95C5-0E0B498568AC}"/>
                  </a:ext>
                </a:extLst>
              </p:cNvPr>
              <p:cNvCxnSpPr>
                <a:cxnSpLocks/>
                <a:stCxn id="48" idx="3"/>
                <a:endCxn id="89" idx="1"/>
              </p:cNvCxnSpPr>
              <p:nvPr/>
            </p:nvCxnSpPr>
            <p:spPr>
              <a:xfrm flipV="1">
                <a:off x="4797450" y="2722237"/>
                <a:ext cx="2985610" cy="1826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hthoek 88">
                <a:extLst>
                  <a:ext uri="{FF2B5EF4-FFF2-40B4-BE49-F238E27FC236}">
                    <a16:creationId xmlns:a16="http://schemas.microsoft.com/office/drawing/2014/main" id="{43FD8D90-CCC7-4BBF-80C7-D72E50140CC4}"/>
                  </a:ext>
                </a:extLst>
              </p:cNvPr>
              <p:cNvSpPr/>
              <p:nvPr/>
            </p:nvSpPr>
            <p:spPr>
              <a:xfrm>
                <a:off x="7783060" y="2399071"/>
                <a:ext cx="1649500" cy="646331"/>
              </a:xfrm>
              <a:prstGeom prst="rect">
                <a:avLst/>
              </a:prstGeom>
              <a:solidFill>
                <a:srgbClr val="FF5050"/>
              </a:solidFill>
            </p:spPr>
            <p:txBody>
              <a:bodyPr wrap="square">
                <a:spAutoFit/>
              </a:bodyPr>
              <a:lstStyle/>
              <a:p>
                <a:pPr algn="r"/>
                <a:r>
                  <a:rPr lang="nl-BE" dirty="0"/>
                  <a:t>Gezondheid als waarde</a:t>
                </a:r>
              </a:p>
            </p:txBody>
          </p:sp>
          <p:sp>
            <p:nvSpPr>
              <p:cNvPr id="5" name="Rechthoek 4">
                <a:extLst>
                  <a:ext uri="{FF2B5EF4-FFF2-40B4-BE49-F238E27FC236}">
                    <a16:creationId xmlns:a16="http://schemas.microsoft.com/office/drawing/2014/main" id="{CBD379C2-1596-45AA-A88B-C8DAC1CA68AF}"/>
                  </a:ext>
                </a:extLst>
              </p:cNvPr>
              <p:cNvSpPr/>
              <p:nvPr/>
            </p:nvSpPr>
            <p:spPr>
              <a:xfrm>
                <a:off x="2770935" y="1888648"/>
                <a:ext cx="3320048" cy="923330"/>
              </a:xfrm>
              <a:prstGeom prst="rect">
                <a:avLst/>
              </a:prstGeom>
              <a:solidFill>
                <a:srgbClr val="FF5050"/>
              </a:solidFill>
              <a:ln>
                <a:solidFill>
                  <a:srgbClr val="002060"/>
                </a:solidFill>
              </a:ln>
            </p:spPr>
            <p:txBody>
              <a:bodyPr wrap="square">
                <a:spAutoFit/>
              </a:bodyPr>
              <a:lstStyle/>
              <a:p>
                <a:pPr algn="r"/>
                <a:r>
                  <a:rPr lang="nl-BE" dirty="0"/>
                  <a:t>Meer focus op samenwerking,  balans tussen werk/leven en zinvolheid</a:t>
                </a:r>
              </a:p>
            </p:txBody>
          </p:sp>
          <p:cxnSp>
            <p:nvCxnSpPr>
              <p:cNvPr id="7" name="Rechte verbindingslijn met pijl 6">
                <a:extLst>
                  <a:ext uri="{FF2B5EF4-FFF2-40B4-BE49-F238E27FC236}">
                    <a16:creationId xmlns:a16="http://schemas.microsoft.com/office/drawing/2014/main" id="{426C4A03-0890-4BAA-8056-8009AE847899}"/>
                  </a:ext>
                </a:extLst>
              </p:cNvPr>
              <p:cNvCxnSpPr>
                <a:cxnSpLocks/>
                <a:stCxn id="4" idx="3"/>
                <a:endCxn id="5" idx="1"/>
              </p:cNvCxnSpPr>
              <p:nvPr/>
            </p:nvCxnSpPr>
            <p:spPr>
              <a:xfrm>
                <a:off x="2336902" y="1384278"/>
                <a:ext cx="434033" cy="966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B0FB2BBA-7FB1-4FF4-A2A7-7CE58CB82BED}"/>
                  </a:ext>
                </a:extLst>
              </p:cNvPr>
              <p:cNvCxnSpPr>
                <a:cxnSpLocks/>
                <a:stCxn id="4" idx="3"/>
                <a:endCxn id="36" idx="1"/>
              </p:cNvCxnSpPr>
              <p:nvPr/>
            </p:nvCxnSpPr>
            <p:spPr>
              <a:xfrm flipV="1">
                <a:off x="2336902" y="932127"/>
                <a:ext cx="723289" cy="452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B1447364-1AAC-4070-9700-B9298B06102D}"/>
                  </a:ext>
                </a:extLst>
              </p:cNvPr>
              <p:cNvSpPr/>
              <p:nvPr/>
            </p:nvSpPr>
            <p:spPr>
              <a:xfrm>
                <a:off x="3060191" y="608961"/>
                <a:ext cx="3155883" cy="646331"/>
              </a:xfrm>
              <a:prstGeom prst="rect">
                <a:avLst/>
              </a:prstGeom>
              <a:solidFill>
                <a:srgbClr val="FF5050"/>
              </a:solidFill>
            </p:spPr>
            <p:txBody>
              <a:bodyPr wrap="square">
                <a:spAutoFit/>
              </a:bodyPr>
              <a:lstStyle/>
              <a:p>
                <a:pPr algn="r"/>
                <a:r>
                  <a:rPr lang="nl-BE" dirty="0"/>
                  <a:t>Sterker bewustzijn van globale energie en milieu uitdagingen</a:t>
                </a:r>
              </a:p>
            </p:txBody>
          </p:sp>
          <p:cxnSp>
            <p:nvCxnSpPr>
              <p:cNvPr id="43" name="Rechte verbindingslijn met pijl 42">
                <a:extLst>
                  <a:ext uri="{FF2B5EF4-FFF2-40B4-BE49-F238E27FC236}">
                    <a16:creationId xmlns:a16="http://schemas.microsoft.com/office/drawing/2014/main" id="{CFE944C4-206C-4CE5-9059-A323EC1A0A29}"/>
                  </a:ext>
                </a:extLst>
              </p:cNvPr>
              <p:cNvCxnSpPr>
                <a:cxnSpLocks/>
                <a:stCxn id="36" idx="3"/>
                <a:endCxn id="44" idx="1"/>
              </p:cNvCxnSpPr>
              <p:nvPr/>
            </p:nvCxnSpPr>
            <p:spPr>
              <a:xfrm flipV="1">
                <a:off x="6216074" y="559214"/>
                <a:ext cx="332678" cy="37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hthoek 43">
                <a:extLst>
                  <a:ext uri="{FF2B5EF4-FFF2-40B4-BE49-F238E27FC236}">
                    <a16:creationId xmlns:a16="http://schemas.microsoft.com/office/drawing/2014/main" id="{121D692B-B6F9-4332-AC00-77DACF4F1463}"/>
                  </a:ext>
                </a:extLst>
              </p:cNvPr>
              <p:cNvSpPr/>
              <p:nvPr/>
            </p:nvSpPr>
            <p:spPr>
              <a:xfrm>
                <a:off x="6548752" y="61724"/>
                <a:ext cx="1706880" cy="99498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Cultuur van duurzaamheid komt op</a:t>
                </a:r>
              </a:p>
            </p:txBody>
          </p:sp>
          <p:sp>
            <p:nvSpPr>
              <p:cNvPr id="223" name="Rechthoek 222">
                <a:extLst>
                  <a:ext uri="{FF2B5EF4-FFF2-40B4-BE49-F238E27FC236}">
                    <a16:creationId xmlns:a16="http://schemas.microsoft.com/office/drawing/2014/main" id="{7BAACA45-88A9-4ABC-B328-6A75FB5EB39A}"/>
                  </a:ext>
                </a:extLst>
              </p:cNvPr>
              <p:cNvSpPr/>
              <p:nvPr/>
            </p:nvSpPr>
            <p:spPr>
              <a:xfrm>
                <a:off x="-32834" y="4791118"/>
                <a:ext cx="1948884" cy="584775"/>
              </a:xfrm>
              <a:prstGeom prst="rect">
                <a:avLst/>
              </a:prstGeom>
              <a:solidFill>
                <a:schemeClr val="bg1">
                  <a:lumMod val="85000"/>
                </a:schemeClr>
              </a:solidFill>
            </p:spPr>
            <p:txBody>
              <a:bodyPr wrap="square">
                <a:spAutoFit/>
              </a:bodyPr>
              <a:lstStyle/>
              <a:p>
                <a:r>
                  <a:rPr lang="nl-BE" sz="1600" b="1" dirty="0"/>
                  <a:t>Relatief goedkope draagbare toestellen</a:t>
                </a:r>
              </a:p>
            </p:txBody>
          </p:sp>
          <p:sp>
            <p:nvSpPr>
              <p:cNvPr id="252" name="Rechthoek 251">
                <a:extLst>
                  <a:ext uri="{FF2B5EF4-FFF2-40B4-BE49-F238E27FC236}">
                    <a16:creationId xmlns:a16="http://schemas.microsoft.com/office/drawing/2014/main" id="{9050125B-AAC3-4745-8DBC-62DD09BAF627}"/>
                  </a:ext>
                </a:extLst>
              </p:cNvPr>
              <p:cNvSpPr/>
              <p:nvPr/>
            </p:nvSpPr>
            <p:spPr>
              <a:xfrm>
                <a:off x="-182822" y="5817942"/>
                <a:ext cx="2307831" cy="338554"/>
              </a:xfrm>
              <a:prstGeom prst="rect">
                <a:avLst/>
              </a:prstGeom>
              <a:solidFill>
                <a:schemeClr val="bg1">
                  <a:lumMod val="85000"/>
                </a:schemeClr>
              </a:solidFill>
            </p:spPr>
            <p:txBody>
              <a:bodyPr wrap="square">
                <a:spAutoFit/>
              </a:bodyPr>
              <a:lstStyle/>
              <a:p>
                <a:pPr algn="r"/>
                <a:r>
                  <a:rPr lang="nl-BE" sz="1600" b="1" dirty="0"/>
                  <a:t>Complexe toepassingen</a:t>
                </a:r>
              </a:p>
            </p:txBody>
          </p:sp>
          <p:sp>
            <p:nvSpPr>
              <p:cNvPr id="253" name="Rechthoek 252">
                <a:extLst>
                  <a:ext uri="{FF2B5EF4-FFF2-40B4-BE49-F238E27FC236}">
                    <a16:creationId xmlns:a16="http://schemas.microsoft.com/office/drawing/2014/main" id="{D0671FFB-EC57-4166-9D3E-05588C3C697D}"/>
                  </a:ext>
                </a:extLst>
              </p:cNvPr>
              <p:cNvSpPr/>
              <p:nvPr/>
            </p:nvSpPr>
            <p:spPr>
              <a:xfrm>
                <a:off x="-63085" y="5419463"/>
                <a:ext cx="2125054" cy="338554"/>
              </a:xfrm>
              <a:prstGeom prst="rect">
                <a:avLst/>
              </a:prstGeom>
              <a:solidFill>
                <a:schemeClr val="bg1">
                  <a:lumMod val="85000"/>
                </a:schemeClr>
              </a:solidFill>
            </p:spPr>
            <p:txBody>
              <a:bodyPr wrap="square">
                <a:spAutoFit/>
              </a:bodyPr>
              <a:lstStyle/>
              <a:p>
                <a:pPr algn="r"/>
                <a:r>
                  <a:rPr lang="nl-BE" sz="1600" b="1" dirty="0"/>
                  <a:t> Toegang tot internet</a:t>
                </a:r>
              </a:p>
            </p:txBody>
          </p:sp>
        </p:grpSp>
        <p:cxnSp>
          <p:nvCxnSpPr>
            <p:cNvPr id="270" name="Rechte verbindingslijn met pijl 269">
              <a:extLst>
                <a:ext uri="{FF2B5EF4-FFF2-40B4-BE49-F238E27FC236}">
                  <a16:creationId xmlns:a16="http://schemas.microsoft.com/office/drawing/2014/main" id="{9AA654E2-5716-434C-A6EC-3EFE45C54467}"/>
                </a:ext>
              </a:extLst>
            </p:cNvPr>
            <p:cNvCxnSpPr>
              <a:stCxn id="253" idx="3"/>
              <a:endCxn id="48" idx="1"/>
            </p:cNvCxnSpPr>
            <p:nvPr/>
          </p:nvCxnSpPr>
          <p:spPr>
            <a:xfrm flipV="1">
              <a:off x="2061969" y="4548790"/>
              <a:ext cx="500894" cy="1039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2" name="Rechte verbindingslijn met pijl 271">
              <a:extLst>
                <a:ext uri="{FF2B5EF4-FFF2-40B4-BE49-F238E27FC236}">
                  <a16:creationId xmlns:a16="http://schemas.microsoft.com/office/drawing/2014/main" id="{57542E57-D02D-476B-9A29-230F0E0C1A1A}"/>
                </a:ext>
              </a:extLst>
            </p:cNvPr>
            <p:cNvCxnSpPr>
              <a:stCxn id="252" idx="3"/>
              <a:endCxn id="48" idx="1"/>
            </p:cNvCxnSpPr>
            <p:nvPr/>
          </p:nvCxnSpPr>
          <p:spPr>
            <a:xfrm flipV="1">
              <a:off x="2125009" y="4548790"/>
              <a:ext cx="437854" cy="143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379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030ED-62A6-4C99-9D06-D20D5A36DB95}"/>
              </a:ext>
            </a:extLst>
          </p:cNvPr>
          <p:cNvSpPr>
            <a:spLocks noGrp="1"/>
          </p:cNvSpPr>
          <p:nvPr>
            <p:ph type="title"/>
          </p:nvPr>
        </p:nvSpPr>
        <p:spPr>
          <a:xfrm>
            <a:off x="22578" y="-302847"/>
            <a:ext cx="10515600" cy="1325563"/>
          </a:xfrm>
        </p:spPr>
        <p:txBody>
          <a:bodyPr>
            <a:normAutofit/>
          </a:bodyPr>
          <a:lstStyle/>
          <a:p>
            <a:r>
              <a:rPr lang="nl-BE" sz="2800" dirty="0"/>
              <a:t>Maatschappij: positief</a:t>
            </a:r>
          </a:p>
        </p:txBody>
      </p:sp>
      <p:grpSp>
        <p:nvGrpSpPr>
          <p:cNvPr id="57" name="Groep 56">
            <a:extLst>
              <a:ext uri="{FF2B5EF4-FFF2-40B4-BE49-F238E27FC236}">
                <a16:creationId xmlns:a16="http://schemas.microsoft.com/office/drawing/2014/main" id="{7D6E7517-74D0-47D3-80FD-3DA7CB5AEEA4}"/>
              </a:ext>
            </a:extLst>
          </p:cNvPr>
          <p:cNvGrpSpPr/>
          <p:nvPr/>
        </p:nvGrpSpPr>
        <p:grpSpPr>
          <a:xfrm>
            <a:off x="3271520" y="96803"/>
            <a:ext cx="4121689" cy="2858413"/>
            <a:chOff x="3271520" y="96803"/>
            <a:chExt cx="4121689" cy="2858413"/>
          </a:xfrm>
        </p:grpSpPr>
        <p:sp>
          <p:nvSpPr>
            <p:cNvPr id="59" name="Tekstvak 58">
              <a:extLst>
                <a:ext uri="{FF2B5EF4-FFF2-40B4-BE49-F238E27FC236}">
                  <a16:creationId xmlns:a16="http://schemas.microsoft.com/office/drawing/2014/main" id="{1A5CA110-6EDD-41B5-83F0-5DFFD996EB2D}"/>
                </a:ext>
              </a:extLst>
            </p:cNvPr>
            <p:cNvSpPr txBox="1"/>
            <p:nvPr/>
          </p:nvSpPr>
          <p:spPr>
            <a:xfrm>
              <a:off x="3339054" y="96803"/>
              <a:ext cx="4024435" cy="369332"/>
            </a:xfrm>
            <a:prstGeom prst="rect">
              <a:avLst/>
            </a:prstGeom>
            <a:solidFill>
              <a:srgbClr val="00FFFF"/>
            </a:solidFill>
            <a:ln>
              <a:solidFill>
                <a:schemeClr val="accent1"/>
              </a:solidFill>
            </a:ln>
          </p:spPr>
          <p:txBody>
            <a:bodyPr wrap="none" rtlCol="0">
              <a:spAutoFit/>
            </a:bodyPr>
            <a:lstStyle/>
            <a:p>
              <a:r>
                <a:rPr lang="nl-BE" dirty="0"/>
                <a:t>Rem op ongebreidelde, lege consumptie </a:t>
              </a:r>
            </a:p>
          </p:txBody>
        </p:sp>
        <p:cxnSp>
          <p:nvCxnSpPr>
            <p:cNvPr id="61" name="Rechte verbindingslijn met pijl 60">
              <a:extLst>
                <a:ext uri="{FF2B5EF4-FFF2-40B4-BE49-F238E27FC236}">
                  <a16:creationId xmlns:a16="http://schemas.microsoft.com/office/drawing/2014/main" id="{F47147E2-EA4F-4294-8633-CB3FD30A1002}"/>
                </a:ext>
              </a:extLst>
            </p:cNvPr>
            <p:cNvCxnSpPr>
              <a:stCxn id="59" idx="2"/>
              <a:endCxn id="42" idx="0"/>
            </p:cNvCxnSpPr>
            <p:nvPr/>
          </p:nvCxnSpPr>
          <p:spPr>
            <a:xfrm>
              <a:off x="5351272" y="466135"/>
              <a:ext cx="2041937" cy="75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hthoek 31">
              <a:extLst>
                <a:ext uri="{FF2B5EF4-FFF2-40B4-BE49-F238E27FC236}">
                  <a16:creationId xmlns:a16="http://schemas.microsoft.com/office/drawing/2014/main" id="{A2FB852D-7E60-4670-BBCE-BE311E8C1FD3}"/>
                </a:ext>
              </a:extLst>
            </p:cNvPr>
            <p:cNvSpPr/>
            <p:nvPr/>
          </p:nvSpPr>
          <p:spPr>
            <a:xfrm>
              <a:off x="3271520" y="2308885"/>
              <a:ext cx="2517648" cy="646331"/>
            </a:xfrm>
            <a:prstGeom prst="rect">
              <a:avLst/>
            </a:prstGeom>
            <a:solidFill>
              <a:schemeClr val="bg1">
                <a:lumMod val="85000"/>
              </a:schemeClr>
            </a:solidFill>
            <a:ln>
              <a:solidFill>
                <a:schemeClr val="accent1"/>
              </a:solidFill>
            </a:ln>
          </p:spPr>
          <p:txBody>
            <a:bodyPr wrap="square">
              <a:spAutoFit/>
            </a:bodyPr>
            <a:lstStyle/>
            <a:p>
              <a:pPr algn="r"/>
              <a:r>
                <a:rPr lang="nl-BE" dirty="0"/>
                <a:t>Grens tussen werk / leren / leven vervaagt</a:t>
              </a:r>
            </a:p>
          </p:txBody>
        </p:sp>
        <p:cxnSp>
          <p:nvCxnSpPr>
            <p:cNvPr id="20" name="Rechte verbindingslijn met pijl 19">
              <a:extLst>
                <a:ext uri="{FF2B5EF4-FFF2-40B4-BE49-F238E27FC236}">
                  <a16:creationId xmlns:a16="http://schemas.microsoft.com/office/drawing/2014/main" id="{389BE3E3-3091-4D89-9965-2003F46E4B54}"/>
                </a:ext>
              </a:extLst>
            </p:cNvPr>
            <p:cNvCxnSpPr>
              <a:stCxn id="32" idx="3"/>
              <a:endCxn id="17" idx="1"/>
            </p:cNvCxnSpPr>
            <p:nvPr/>
          </p:nvCxnSpPr>
          <p:spPr>
            <a:xfrm flipV="1">
              <a:off x="5789168" y="2152353"/>
              <a:ext cx="550672" cy="47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3" name="Groep 52">
            <a:extLst>
              <a:ext uri="{FF2B5EF4-FFF2-40B4-BE49-F238E27FC236}">
                <a16:creationId xmlns:a16="http://schemas.microsoft.com/office/drawing/2014/main" id="{2F29A39E-3AD3-4E03-A0E7-D0EDD475CC35}"/>
              </a:ext>
            </a:extLst>
          </p:cNvPr>
          <p:cNvGrpSpPr/>
          <p:nvPr/>
        </p:nvGrpSpPr>
        <p:grpSpPr>
          <a:xfrm>
            <a:off x="28423" y="3461036"/>
            <a:ext cx="8150357" cy="2457482"/>
            <a:chOff x="28423" y="3461036"/>
            <a:chExt cx="8150357" cy="2457482"/>
          </a:xfrm>
        </p:grpSpPr>
        <p:sp>
          <p:nvSpPr>
            <p:cNvPr id="6" name="Rechthoek 5">
              <a:extLst>
                <a:ext uri="{FF2B5EF4-FFF2-40B4-BE49-F238E27FC236}">
                  <a16:creationId xmlns:a16="http://schemas.microsoft.com/office/drawing/2014/main" id="{1DC7EB12-8D03-4450-BB51-DEE127EEB721}"/>
                </a:ext>
              </a:extLst>
            </p:cNvPr>
            <p:cNvSpPr/>
            <p:nvPr/>
          </p:nvSpPr>
          <p:spPr>
            <a:xfrm>
              <a:off x="28423" y="4605365"/>
              <a:ext cx="2499994" cy="923330"/>
            </a:xfrm>
            <a:prstGeom prst="rect">
              <a:avLst/>
            </a:prstGeom>
            <a:solidFill>
              <a:schemeClr val="accent6">
                <a:lumMod val="40000"/>
                <a:lumOff val="60000"/>
              </a:schemeClr>
            </a:solidFill>
          </p:spPr>
          <p:txBody>
            <a:bodyPr wrap="square">
              <a:spAutoFit/>
            </a:bodyPr>
            <a:lstStyle/>
            <a:p>
              <a:pPr algn="r"/>
              <a:r>
                <a:rPr lang="nl-BE" b="1" dirty="0"/>
                <a:t>Vrouwen meer vertegenwoordigd in leiderschapsposities</a:t>
              </a:r>
            </a:p>
          </p:txBody>
        </p:sp>
        <p:sp>
          <p:nvSpPr>
            <p:cNvPr id="7" name="Rechthoek 6">
              <a:extLst>
                <a:ext uri="{FF2B5EF4-FFF2-40B4-BE49-F238E27FC236}">
                  <a16:creationId xmlns:a16="http://schemas.microsoft.com/office/drawing/2014/main" id="{5F1B0E09-817A-4062-91BC-746084D1F714}"/>
                </a:ext>
              </a:extLst>
            </p:cNvPr>
            <p:cNvSpPr/>
            <p:nvPr/>
          </p:nvSpPr>
          <p:spPr>
            <a:xfrm>
              <a:off x="6142716" y="3461036"/>
              <a:ext cx="2036064" cy="1200329"/>
            </a:xfrm>
            <a:prstGeom prst="rect">
              <a:avLst/>
            </a:prstGeom>
            <a:solidFill>
              <a:schemeClr val="accent6">
                <a:lumMod val="40000"/>
                <a:lumOff val="60000"/>
              </a:schemeClr>
            </a:solidFill>
            <a:ln>
              <a:solidFill>
                <a:srgbClr val="002060"/>
              </a:solidFill>
            </a:ln>
          </p:spPr>
          <p:txBody>
            <a:bodyPr wrap="square">
              <a:spAutoFit/>
            </a:bodyPr>
            <a:lstStyle/>
            <a:p>
              <a:pPr algn="ctr"/>
              <a:r>
                <a:rPr lang="nl-BE" dirty="0"/>
                <a:t>Verandering van normen op het werk (minder macho)</a:t>
              </a:r>
            </a:p>
          </p:txBody>
        </p:sp>
        <p:sp>
          <p:nvSpPr>
            <p:cNvPr id="8" name="Rechthoek 7">
              <a:extLst>
                <a:ext uri="{FF2B5EF4-FFF2-40B4-BE49-F238E27FC236}">
                  <a16:creationId xmlns:a16="http://schemas.microsoft.com/office/drawing/2014/main" id="{91995014-3B61-4CF8-A9C0-5233CB580B0C}"/>
                </a:ext>
              </a:extLst>
            </p:cNvPr>
            <p:cNvSpPr/>
            <p:nvPr/>
          </p:nvSpPr>
          <p:spPr>
            <a:xfrm>
              <a:off x="3536409" y="4995188"/>
              <a:ext cx="3200608" cy="923330"/>
            </a:xfrm>
            <a:prstGeom prst="rect">
              <a:avLst/>
            </a:prstGeom>
            <a:solidFill>
              <a:schemeClr val="accent6">
                <a:lumMod val="40000"/>
                <a:lumOff val="60000"/>
              </a:schemeClr>
            </a:solidFill>
          </p:spPr>
          <p:txBody>
            <a:bodyPr wrap="square">
              <a:spAutoFit/>
            </a:bodyPr>
            <a:lstStyle/>
            <a:p>
              <a:pPr algn="ctr"/>
              <a:r>
                <a:rPr lang="nl-BE" dirty="0"/>
                <a:t>Verandering rol van mannen: niet enkel “verdienen” maar ook “zorgen”</a:t>
              </a:r>
            </a:p>
          </p:txBody>
        </p:sp>
        <p:cxnSp>
          <p:nvCxnSpPr>
            <p:cNvPr id="16" name="Rechte verbindingslijn met pijl 15">
              <a:extLst>
                <a:ext uri="{FF2B5EF4-FFF2-40B4-BE49-F238E27FC236}">
                  <a16:creationId xmlns:a16="http://schemas.microsoft.com/office/drawing/2014/main" id="{7A341CB1-BF6A-4333-86F8-F1E3C52466FD}"/>
                </a:ext>
              </a:extLst>
            </p:cNvPr>
            <p:cNvCxnSpPr>
              <a:cxnSpLocks/>
              <a:stCxn id="6" idx="3"/>
              <a:endCxn id="7" idx="1"/>
            </p:cNvCxnSpPr>
            <p:nvPr/>
          </p:nvCxnSpPr>
          <p:spPr>
            <a:xfrm flipV="1">
              <a:off x="2528417" y="4061201"/>
              <a:ext cx="3614299" cy="1005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D59F7CB2-5037-42A0-B4C0-327AA01CE622}"/>
                </a:ext>
              </a:extLst>
            </p:cNvPr>
            <p:cNvCxnSpPr>
              <a:cxnSpLocks/>
              <a:stCxn id="6" idx="3"/>
              <a:endCxn id="8" idx="1"/>
            </p:cNvCxnSpPr>
            <p:nvPr/>
          </p:nvCxnSpPr>
          <p:spPr>
            <a:xfrm>
              <a:off x="2528417" y="5067030"/>
              <a:ext cx="1007992" cy="38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a:extLst>
                <a:ext uri="{FF2B5EF4-FFF2-40B4-BE49-F238E27FC236}">
                  <a16:creationId xmlns:a16="http://schemas.microsoft.com/office/drawing/2014/main" id="{73A9CA6B-E695-49BF-BC94-9330227F96B9}"/>
                </a:ext>
              </a:extLst>
            </p:cNvPr>
            <p:cNvCxnSpPr>
              <a:cxnSpLocks/>
              <a:stCxn id="8" idx="0"/>
              <a:endCxn id="7" idx="2"/>
            </p:cNvCxnSpPr>
            <p:nvPr/>
          </p:nvCxnSpPr>
          <p:spPr>
            <a:xfrm flipV="1">
              <a:off x="5136713" y="4661365"/>
              <a:ext cx="2024035" cy="33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oep 55">
            <a:extLst>
              <a:ext uri="{FF2B5EF4-FFF2-40B4-BE49-F238E27FC236}">
                <a16:creationId xmlns:a16="http://schemas.microsoft.com/office/drawing/2014/main" id="{261D8070-C10B-4DA1-B7A0-681A9F7C4528}"/>
              </a:ext>
            </a:extLst>
          </p:cNvPr>
          <p:cNvGrpSpPr/>
          <p:nvPr/>
        </p:nvGrpSpPr>
        <p:grpSpPr>
          <a:xfrm>
            <a:off x="5489468" y="68348"/>
            <a:ext cx="6651091" cy="5514420"/>
            <a:chOff x="5489468" y="68348"/>
            <a:chExt cx="6651091" cy="5514420"/>
          </a:xfrm>
        </p:grpSpPr>
        <p:sp>
          <p:nvSpPr>
            <p:cNvPr id="19" name="Tekstvak 18">
              <a:extLst>
                <a:ext uri="{FF2B5EF4-FFF2-40B4-BE49-F238E27FC236}">
                  <a16:creationId xmlns:a16="http://schemas.microsoft.com/office/drawing/2014/main" id="{816D5D54-B345-48EC-A8DB-16B4D220B87B}"/>
                </a:ext>
              </a:extLst>
            </p:cNvPr>
            <p:cNvSpPr txBox="1"/>
            <p:nvPr/>
          </p:nvSpPr>
          <p:spPr>
            <a:xfrm>
              <a:off x="9689967" y="1911714"/>
              <a:ext cx="2450592" cy="923330"/>
            </a:xfrm>
            <a:prstGeom prst="rect">
              <a:avLst/>
            </a:prstGeom>
            <a:solidFill>
              <a:schemeClr val="accent6">
                <a:lumMod val="40000"/>
                <a:lumOff val="60000"/>
              </a:schemeClr>
            </a:solidFill>
            <a:ln>
              <a:solidFill>
                <a:schemeClr val="accent1"/>
              </a:solidFill>
            </a:ln>
          </p:spPr>
          <p:txBody>
            <a:bodyPr wrap="square" rtlCol="0">
              <a:spAutoFit/>
            </a:bodyPr>
            <a:lstStyle/>
            <a:p>
              <a:r>
                <a:rPr lang="nl-BE" dirty="0"/>
                <a:t>Sociaal engagement (vrijwilligerswerk, filantropie…)</a:t>
              </a:r>
            </a:p>
          </p:txBody>
        </p:sp>
        <p:cxnSp>
          <p:nvCxnSpPr>
            <p:cNvPr id="21" name="Rechte verbindingslijn met pijl 20">
              <a:extLst>
                <a:ext uri="{FF2B5EF4-FFF2-40B4-BE49-F238E27FC236}">
                  <a16:creationId xmlns:a16="http://schemas.microsoft.com/office/drawing/2014/main" id="{AFE9D3D7-D5B2-4B5B-9CB9-5DE9CA1D5DB4}"/>
                </a:ext>
              </a:extLst>
            </p:cNvPr>
            <p:cNvCxnSpPr>
              <a:cxnSpLocks/>
              <a:stCxn id="17" idx="3"/>
              <a:endCxn id="19" idx="1"/>
            </p:cNvCxnSpPr>
            <p:nvPr/>
          </p:nvCxnSpPr>
          <p:spPr>
            <a:xfrm>
              <a:off x="8510016" y="2152353"/>
              <a:ext cx="1179951" cy="22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1E91D34A-0944-4AC0-BB89-7463D0C132B0}"/>
                </a:ext>
              </a:extLst>
            </p:cNvPr>
            <p:cNvCxnSpPr>
              <a:cxnSpLocks/>
              <a:stCxn id="10" idx="3"/>
              <a:endCxn id="19" idx="1"/>
            </p:cNvCxnSpPr>
            <p:nvPr/>
          </p:nvCxnSpPr>
          <p:spPr>
            <a:xfrm flipV="1">
              <a:off x="5489468" y="2373379"/>
              <a:ext cx="4200499" cy="1146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a:extLst>
                <a:ext uri="{FF2B5EF4-FFF2-40B4-BE49-F238E27FC236}">
                  <a16:creationId xmlns:a16="http://schemas.microsoft.com/office/drawing/2014/main" id="{631BC07E-DAB0-480C-8079-D4F492EBB1CE}"/>
                </a:ext>
              </a:extLst>
            </p:cNvPr>
            <p:cNvCxnSpPr>
              <a:cxnSpLocks/>
              <a:stCxn id="42" idx="3"/>
              <a:endCxn id="19" idx="1"/>
            </p:cNvCxnSpPr>
            <p:nvPr/>
          </p:nvCxnSpPr>
          <p:spPr>
            <a:xfrm>
              <a:off x="8467477" y="1404265"/>
              <a:ext cx="1222490" cy="96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CF0695A3-F600-426C-938E-03B502C9397B}"/>
                </a:ext>
              </a:extLst>
            </p:cNvPr>
            <p:cNvCxnSpPr>
              <a:cxnSpLocks/>
              <a:stCxn id="65" idx="0"/>
              <a:endCxn id="19" idx="2"/>
            </p:cNvCxnSpPr>
            <p:nvPr/>
          </p:nvCxnSpPr>
          <p:spPr>
            <a:xfrm flipV="1">
              <a:off x="10050965" y="2835044"/>
              <a:ext cx="864298" cy="131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C26EB28A-F267-4973-BD0C-46B1BAE33FBE}"/>
                </a:ext>
              </a:extLst>
            </p:cNvPr>
            <p:cNvSpPr txBox="1"/>
            <p:nvPr/>
          </p:nvSpPr>
          <p:spPr>
            <a:xfrm>
              <a:off x="9663479" y="68348"/>
              <a:ext cx="2477080" cy="1477328"/>
            </a:xfrm>
            <a:prstGeom prst="rect">
              <a:avLst/>
            </a:prstGeom>
            <a:solidFill>
              <a:schemeClr val="bg1">
                <a:lumMod val="85000"/>
              </a:schemeClr>
            </a:solidFill>
            <a:ln>
              <a:solidFill>
                <a:schemeClr val="accent1"/>
              </a:solidFill>
            </a:ln>
          </p:spPr>
          <p:txBody>
            <a:bodyPr wrap="square" rtlCol="0">
              <a:spAutoFit/>
            </a:bodyPr>
            <a:lstStyle/>
            <a:p>
              <a:r>
                <a:rPr lang="nl-BE" dirty="0"/>
                <a:t>Co-creatie en sociale participatie op basis van informatie en probleem-oplossende diversiteit (cross-disciplinair)</a:t>
              </a:r>
            </a:p>
          </p:txBody>
        </p:sp>
        <p:cxnSp>
          <p:nvCxnSpPr>
            <p:cNvPr id="24" name="Rechte verbindingslijn met pijl 23">
              <a:extLst>
                <a:ext uri="{FF2B5EF4-FFF2-40B4-BE49-F238E27FC236}">
                  <a16:creationId xmlns:a16="http://schemas.microsoft.com/office/drawing/2014/main" id="{CCAF2C51-C1D2-475C-96AF-731FFCD03ACD}"/>
                </a:ext>
              </a:extLst>
            </p:cNvPr>
            <p:cNvCxnSpPr>
              <a:cxnSpLocks/>
              <a:stCxn id="19" idx="0"/>
              <a:endCxn id="36" idx="2"/>
            </p:cNvCxnSpPr>
            <p:nvPr/>
          </p:nvCxnSpPr>
          <p:spPr>
            <a:xfrm flipH="1" flipV="1">
              <a:off x="10902019" y="1545676"/>
              <a:ext cx="13244" cy="36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Rechte verbindingslijn met pijl 61">
              <a:extLst>
                <a:ext uri="{FF2B5EF4-FFF2-40B4-BE49-F238E27FC236}">
                  <a16:creationId xmlns:a16="http://schemas.microsoft.com/office/drawing/2014/main" id="{6E4E6657-755F-4800-BA58-5BBFDDE569E2}"/>
                </a:ext>
              </a:extLst>
            </p:cNvPr>
            <p:cNvCxnSpPr>
              <a:cxnSpLocks/>
              <a:stCxn id="40" idx="0"/>
              <a:endCxn id="19" idx="2"/>
            </p:cNvCxnSpPr>
            <p:nvPr/>
          </p:nvCxnSpPr>
          <p:spPr>
            <a:xfrm flipH="1" flipV="1">
              <a:off x="10915263" y="2835044"/>
              <a:ext cx="378801" cy="274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2" name="Groep 51">
            <a:extLst>
              <a:ext uri="{FF2B5EF4-FFF2-40B4-BE49-F238E27FC236}">
                <a16:creationId xmlns:a16="http://schemas.microsoft.com/office/drawing/2014/main" id="{4FEF494A-0BC4-4416-BE52-AFB3227A457A}"/>
              </a:ext>
            </a:extLst>
          </p:cNvPr>
          <p:cNvGrpSpPr/>
          <p:nvPr/>
        </p:nvGrpSpPr>
        <p:grpSpPr>
          <a:xfrm>
            <a:off x="-37695" y="807012"/>
            <a:ext cx="8547711" cy="3678418"/>
            <a:chOff x="-37695" y="807012"/>
            <a:chExt cx="8547711" cy="3678418"/>
          </a:xfrm>
        </p:grpSpPr>
        <p:sp>
          <p:nvSpPr>
            <p:cNvPr id="4" name="Rechthoek 3">
              <a:extLst>
                <a:ext uri="{FF2B5EF4-FFF2-40B4-BE49-F238E27FC236}">
                  <a16:creationId xmlns:a16="http://schemas.microsoft.com/office/drawing/2014/main" id="{FEF5DD83-5A96-4E1B-AA5C-5F5E3E980561}"/>
                </a:ext>
              </a:extLst>
            </p:cNvPr>
            <p:cNvSpPr/>
            <p:nvPr/>
          </p:nvSpPr>
          <p:spPr>
            <a:xfrm>
              <a:off x="107301" y="1865587"/>
              <a:ext cx="2462784" cy="1200329"/>
            </a:xfrm>
            <a:prstGeom prst="rect">
              <a:avLst/>
            </a:prstGeom>
            <a:solidFill>
              <a:schemeClr val="accent6">
                <a:lumMod val="40000"/>
                <a:lumOff val="60000"/>
              </a:schemeClr>
            </a:solidFill>
          </p:spPr>
          <p:txBody>
            <a:bodyPr wrap="square">
              <a:spAutoFit/>
            </a:bodyPr>
            <a:lstStyle/>
            <a:p>
              <a:pPr algn="r"/>
              <a:r>
                <a:rPr lang="nl-BE" b="1" dirty="0"/>
                <a:t>Samenstelling gezinnen: kleiner en </a:t>
              </a:r>
              <a:r>
                <a:rPr lang="nl-BE" b="1" dirty="0" err="1"/>
                <a:t>wedersamengesteld</a:t>
              </a:r>
              <a:r>
                <a:rPr lang="nl-BE" b="1" dirty="0"/>
                <a:t> (na scheiding)</a:t>
              </a:r>
            </a:p>
          </p:txBody>
        </p:sp>
        <p:sp>
          <p:nvSpPr>
            <p:cNvPr id="5" name="Rechthoek 4">
              <a:extLst>
                <a:ext uri="{FF2B5EF4-FFF2-40B4-BE49-F238E27FC236}">
                  <a16:creationId xmlns:a16="http://schemas.microsoft.com/office/drawing/2014/main" id="{B03B218F-FEF9-4DD6-8350-153C4ADE3571}"/>
                </a:ext>
              </a:extLst>
            </p:cNvPr>
            <p:cNvSpPr/>
            <p:nvPr/>
          </p:nvSpPr>
          <p:spPr>
            <a:xfrm>
              <a:off x="3005328" y="807012"/>
              <a:ext cx="2834640" cy="1477328"/>
            </a:xfrm>
            <a:prstGeom prst="rect">
              <a:avLst/>
            </a:prstGeom>
            <a:solidFill>
              <a:schemeClr val="accent6">
                <a:lumMod val="40000"/>
                <a:lumOff val="60000"/>
              </a:schemeClr>
            </a:solidFill>
          </p:spPr>
          <p:txBody>
            <a:bodyPr wrap="square">
              <a:spAutoFit/>
            </a:bodyPr>
            <a:lstStyle/>
            <a:p>
              <a:pPr algn="ctr"/>
              <a:r>
                <a:rPr lang="nl-BE" dirty="0"/>
                <a:t>Meer reflexiviteit: bewuster bezig zijn met wat echt van belang is en moedig keuzes maken, eerder dan “standaarden” respecteren</a:t>
              </a:r>
            </a:p>
          </p:txBody>
        </p:sp>
        <p:sp>
          <p:nvSpPr>
            <p:cNvPr id="10" name="Rechthoek 9">
              <a:extLst>
                <a:ext uri="{FF2B5EF4-FFF2-40B4-BE49-F238E27FC236}">
                  <a16:creationId xmlns:a16="http://schemas.microsoft.com/office/drawing/2014/main" id="{72646948-9DEF-4F25-A378-220BA6DC1834}"/>
                </a:ext>
              </a:extLst>
            </p:cNvPr>
            <p:cNvSpPr/>
            <p:nvPr/>
          </p:nvSpPr>
          <p:spPr>
            <a:xfrm>
              <a:off x="3026684" y="3058579"/>
              <a:ext cx="2462784" cy="923330"/>
            </a:xfrm>
            <a:prstGeom prst="rect">
              <a:avLst/>
            </a:prstGeom>
            <a:solidFill>
              <a:schemeClr val="accent6">
                <a:lumMod val="40000"/>
                <a:lumOff val="60000"/>
              </a:schemeClr>
            </a:solidFill>
          </p:spPr>
          <p:txBody>
            <a:bodyPr wrap="square">
              <a:spAutoFit/>
            </a:bodyPr>
            <a:lstStyle/>
            <a:p>
              <a:pPr algn="ctr"/>
              <a:r>
                <a:rPr lang="nl-BE" dirty="0"/>
                <a:t>Meer openheid voor verschillen en andere perspectieven</a:t>
              </a:r>
            </a:p>
          </p:txBody>
        </p:sp>
        <p:cxnSp>
          <p:nvCxnSpPr>
            <p:cNvPr id="12" name="Rechte verbindingslijn met pijl 11">
              <a:extLst>
                <a:ext uri="{FF2B5EF4-FFF2-40B4-BE49-F238E27FC236}">
                  <a16:creationId xmlns:a16="http://schemas.microsoft.com/office/drawing/2014/main" id="{44EBEEC2-0992-40C5-8567-595EA17DEA91}"/>
                </a:ext>
              </a:extLst>
            </p:cNvPr>
            <p:cNvCxnSpPr>
              <a:stCxn id="4" idx="3"/>
              <a:endCxn id="5" idx="1"/>
            </p:cNvCxnSpPr>
            <p:nvPr/>
          </p:nvCxnSpPr>
          <p:spPr>
            <a:xfrm flipV="1">
              <a:off x="2570085" y="1545676"/>
              <a:ext cx="435243" cy="920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CFA45549-EF01-491B-B471-FA37793F9619}"/>
                </a:ext>
              </a:extLst>
            </p:cNvPr>
            <p:cNvCxnSpPr>
              <a:stCxn id="4" idx="3"/>
              <a:endCxn id="10" idx="1"/>
            </p:cNvCxnSpPr>
            <p:nvPr/>
          </p:nvCxnSpPr>
          <p:spPr>
            <a:xfrm>
              <a:off x="2570085" y="2465752"/>
              <a:ext cx="456599" cy="105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934A8606-F6A4-4928-863D-494B10228E10}"/>
                </a:ext>
              </a:extLst>
            </p:cNvPr>
            <p:cNvCxnSpPr>
              <a:cxnSpLocks/>
              <a:stCxn id="5" idx="3"/>
              <a:endCxn id="17" idx="1"/>
            </p:cNvCxnSpPr>
            <p:nvPr/>
          </p:nvCxnSpPr>
          <p:spPr>
            <a:xfrm>
              <a:off x="5839968" y="1545676"/>
              <a:ext cx="499872" cy="60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00674319-731E-4307-9E1C-3906ED89DAB5}"/>
                </a:ext>
              </a:extLst>
            </p:cNvPr>
            <p:cNvSpPr txBox="1"/>
            <p:nvPr/>
          </p:nvSpPr>
          <p:spPr>
            <a:xfrm>
              <a:off x="6339840" y="1690688"/>
              <a:ext cx="2170176" cy="923330"/>
            </a:xfrm>
            <a:prstGeom prst="rect">
              <a:avLst/>
            </a:prstGeom>
            <a:solidFill>
              <a:schemeClr val="accent6">
                <a:lumMod val="40000"/>
                <a:lumOff val="60000"/>
              </a:schemeClr>
            </a:solidFill>
          </p:spPr>
          <p:txBody>
            <a:bodyPr wrap="square" rtlCol="0">
              <a:spAutoFit/>
            </a:bodyPr>
            <a:lstStyle/>
            <a:p>
              <a:r>
                <a:rPr lang="nl-BE" dirty="0"/>
                <a:t>Werk / leren/ leven meer verstrengeld vanuit passie</a:t>
              </a:r>
            </a:p>
          </p:txBody>
        </p:sp>
        <p:cxnSp>
          <p:nvCxnSpPr>
            <p:cNvPr id="41" name="Rechte verbindingslijn met pijl 40">
              <a:extLst>
                <a:ext uri="{FF2B5EF4-FFF2-40B4-BE49-F238E27FC236}">
                  <a16:creationId xmlns:a16="http://schemas.microsoft.com/office/drawing/2014/main" id="{216D7FAF-F447-41FD-B5F8-376DBE012E6E}"/>
                </a:ext>
              </a:extLst>
            </p:cNvPr>
            <p:cNvCxnSpPr>
              <a:cxnSpLocks/>
              <a:stCxn id="5" idx="3"/>
              <a:endCxn id="42" idx="1"/>
            </p:cNvCxnSpPr>
            <p:nvPr/>
          </p:nvCxnSpPr>
          <p:spPr>
            <a:xfrm flipV="1">
              <a:off x="5839968" y="1404265"/>
              <a:ext cx="478972" cy="14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F04990AD-4867-4E07-B80A-BFA42B2F70F8}"/>
                </a:ext>
              </a:extLst>
            </p:cNvPr>
            <p:cNvSpPr txBox="1"/>
            <p:nvPr/>
          </p:nvSpPr>
          <p:spPr>
            <a:xfrm>
              <a:off x="6318940" y="1219599"/>
              <a:ext cx="2148537" cy="369332"/>
            </a:xfrm>
            <a:prstGeom prst="rect">
              <a:avLst/>
            </a:prstGeom>
            <a:solidFill>
              <a:schemeClr val="accent6">
                <a:lumMod val="40000"/>
                <a:lumOff val="60000"/>
              </a:schemeClr>
            </a:solidFill>
            <a:ln>
              <a:solidFill>
                <a:schemeClr val="accent1"/>
              </a:solidFill>
            </a:ln>
          </p:spPr>
          <p:txBody>
            <a:bodyPr wrap="none" rtlCol="0">
              <a:spAutoFit/>
            </a:bodyPr>
            <a:lstStyle/>
            <a:p>
              <a:r>
                <a:rPr lang="nl-BE" dirty="0"/>
                <a:t>Minder materialisme</a:t>
              </a:r>
            </a:p>
          </p:txBody>
        </p:sp>
        <p:sp>
          <p:nvSpPr>
            <p:cNvPr id="38" name="Rechthoek 37">
              <a:extLst>
                <a:ext uri="{FF2B5EF4-FFF2-40B4-BE49-F238E27FC236}">
                  <a16:creationId xmlns:a16="http://schemas.microsoft.com/office/drawing/2014/main" id="{A691CB87-D697-4D93-8FBE-DE9C309DDD08}"/>
                </a:ext>
              </a:extLst>
            </p:cNvPr>
            <p:cNvSpPr/>
            <p:nvPr/>
          </p:nvSpPr>
          <p:spPr>
            <a:xfrm>
              <a:off x="-37695" y="3408212"/>
              <a:ext cx="2632230" cy="1077218"/>
            </a:xfrm>
            <a:prstGeom prst="rect">
              <a:avLst/>
            </a:prstGeom>
            <a:solidFill>
              <a:schemeClr val="bg1">
                <a:lumMod val="85000"/>
              </a:schemeClr>
            </a:solidFill>
          </p:spPr>
          <p:txBody>
            <a:bodyPr wrap="square">
              <a:spAutoFit/>
            </a:bodyPr>
            <a:lstStyle/>
            <a:p>
              <a:pPr algn="r"/>
              <a:r>
                <a:rPr lang="nl-BE" sz="1600" b="1" dirty="0"/>
                <a:t>Kennis universeel digitaal toegankelijk (</a:t>
              </a:r>
              <a:r>
                <a:rPr lang="nl-BE" sz="1600" b="1" dirty="0" err="1"/>
                <a:t>MOOCs</a:t>
              </a:r>
              <a:r>
                <a:rPr lang="nl-BE" sz="1600" b="1" dirty="0"/>
                <a:t>, …) incl. explosie van user </a:t>
              </a:r>
              <a:r>
                <a:rPr lang="nl-BE" sz="1600" b="1" dirty="0" err="1"/>
                <a:t>generated</a:t>
              </a:r>
              <a:r>
                <a:rPr lang="nl-BE" sz="1600" b="1" dirty="0"/>
                <a:t> content</a:t>
              </a:r>
            </a:p>
          </p:txBody>
        </p:sp>
        <p:cxnSp>
          <p:nvCxnSpPr>
            <p:cNvPr id="13" name="Rechte verbindingslijn met pijl 12">
              <a:extLst>
                <a:ext uri="{FF2B5EF4-FFF2-40B4-BE49-F238E27FC236}">
                  <a16:creationId xmlns:a16="http://schemas.microsoft.com/office/drawing/2014/main" id="{A827576F-D089-4139-888C-C77DE1C8D4D8}"/>
                </a:ext>
              </a:extLst>
            </p:cNvPr>
            <p:cNvCxnSpPr>
              <a:stCxn id="38" idx="3"/>
              <a:endCxn id="10" idx="1"/>
            </p:cNvCxnSpPr>
            <p:nvPr/>
          </p:nvCxnSpPr>
          <p:spPr>
            <a:xfrm flipV="1">
              <a:off x="2594535" y="3520244"/>
              <a:ext cx="432149" cy="426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5" name="Groep 54">
            <a:extLst>
              <a:ext uri="{FF2B5EF4-FFF2-40B4-BE49-F238E27FC236}">
                <a16:creationId xmlns:a16="http://schemas.microsoft.com/office/drawing/2014/main" id="{C87D003F-4C06-483B-9542-AC4C07E866F8}"/>
              </a:ext>
            </a:extLst>
          </p:cNvPr>
          <p:cNvGrpSpPr/>
          <p:nvPr/>
        </p:nvGrpSpPr>
        <p:grpSpPr>
          <a:xfrm>
            <a:off x="4745392" y="2966246"/>
            <a:ext cx="7537945" cy="3832237"/>
            <a:chOff x="4745392" y="2966246"/>
            <a:chExt cx="7537945" cy="3832237"/>
          </a:xfrm>
        </p:grpSpPr>
        <p:cxnSp>
          <p:nvCxnSpPr>
            <p:cNvPr id="35" name="Rechte verbindingslijn met pijl 34">
              <a:extLst>
                <a:ext uri="{FF2B5EF4-FFF2-40B4-BE49-F238E27FC236}">
                  <a16:creationId xmlns:a16="http://schemas.microsoft.com/office/drawing/2014/main" id="{A6350D85-210A-4FEC-94F0-8A67F701E059}"/>
                </a:ext>
              </a:extLst>
            </p:cNvPr>
            <p:cNvCxnSpPr>
              <a:cxnSpLocks/>
              <a:stCxn id="33" idx="0"/>
              <a:endCxn id="7" idx="2"/>
            </p:cNvCxnSpPr>
            <p:nvPr/>
          </p:nvCxnSpPr>
          <p:spPr>
            <a:xfrm flipV="1">
              <a:off x="6951576" y="4661365"/>
              <a:ext cx="209172" cy="149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C5640092-CE04-4C5E-BB3F-990B47EAEA63}"/>
                </a:ext>
              </a:extLst>
            </p:cNvPr>
            <p:cNvGrpSpPr/>
            <p:nvPr/>
          </p:nvGrpSpPr>
          <p:grpSpPr>
            <a:xfrm>
              <a:off x="4745392" y="2966246"/>
              <a:ext cx="7537945" cy="3832237"/>
              <a:chOff x="4745392" y="2966246"/>
              <a:chExt cx="7537945" cy="3832237"/>
            </a:xfrm>
          </p:grpSpPr>
          <p:sp>
            <p:nvSpPr>
              <p:cNvPr id="33" name="Rechthoek 32">
                <a:extLst>
                  <a:ext uri="{FF2B5EF4-FFF2-40B4-BE49-F238E27FC236}">
                    <a16:creationId xmlns:a16="http://schemas.microsoft.com/office/drawing/2014/main" id="{5D9627A5-47CD-47BA-B37D-DBD0E798B1B7}"/>
                  </a:ext>
                </a:extLst>
              </p:cNvPr>
              <p:cNvSpPr/>
              <p:nvPr/>
            </p:nvSpPr>
            <p:spPr>
              <a:xfrm>
                <a:off x="4745392" y="6152152"/>
                <a:ext cx="4412368" cy="646331"/>
              </a:xfrm>
              <a:prstGeom prst="rect">
                <a:avLst/>
              </a:prstGeom>
              <a:solidFill>
                <a:srgbClr val="FF5050"/>
              </a:solidFill>
              <a:ln>
                <a:solidFill>
                  <a:srgbClr val="002060"/>
                </a:solidFill>
              </a:ln>
            </p:spPr>
            <p:txBody>
              <a:bodyPr wrap="square">
                <a:spAutoFit/>
              </a:bodyPr>
              <a:lstStyle/>
              <a:p>
                <a:pPr algn="r"/>
                <a:r>
                  <a:rPr lang="nl-BE" dirty="0"/>
                  <a:t>Meer focus op samenwerking,  balans tussen werk/leven en zinvolheid</a:t>
                </a:r>
              </a:p>
            </p:txBody>
          </p:sp>
          <p:cxnSp>
            <p:nvCxnSpPr>
              <p:cNvPr id="37" name="Rechte verbindingslijn met pijl 36">
                <a:extLst>
                  <a:ext uri="{FF2B5EF4-FFF2-40B4-BE49-F238E27FC236}">
                    <a16:creationId xmlns:a16="http://schemas.microsoft.com/office/drawing/2014/main" id="{ED7C2583-F885-4F8D-8418-3C3D5B5520BA}"/>
                  </a:ext>
                </a:extLst>
              </p:cNvPr>
              <p:cNvCxnSpPr>
                <a:cxnSpLocks/>
                <a:stCxn id="33" idx="0"/>
                <a:endCxn id="8" idx="2"/>
              </p:cNvCxnSpPr>
              <p:nvPr/>
            </p:nvCxnSpPr>
            <p:spPr>
              <a:xfrm flipH="1" flipV="1">
                <a:off x="5136713" y="5918518"/>
                <a:ext cx="1814863" cy="23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kstvak 64">
                <a:extLst>
                  <a:ext uri="{FF2B5EF4-FFF2-40B4-BE49-F238E27FC236}">
                    <a16:creationId xmlns:a16="http://schemas.microsoft.com/office/drawing/2014/main" id="{2842C39D-035F-4162-A94E-AD5B8E4D68FB}"/>
                  </a:ext>
                </a:extLst>
              </p:cNvPr>
              <p:cNvSpPr txBox="1"/>
              <p:nvPr/>
            </p:nvSpPr>
            <p:spPr>
              <a:xfrm>
                <a:off x="9232012" y="2966246"/>
                <a:ext cx="1637906" cy="2031325"/>
              </a:xfrm>
              <a:prstGeom prst="rect">
                <a:avLst/>
              </a:prstGeom>
              <a:solidFill>
                <a:srgbClr val="FF5050"/>
              </a:solidFill>
              <a:ln>
                <a:solidFill>
                  <a:schemeClr val="accent1"/>
                </a:solidFill>
              </a:ln>
            </p:spPr>
            <p:txBody>
              <a:bodyPr wrap="square" rtlCol="0">
                <a:spAutoFit/>
              </a:bodyPr>
              <a:lstStyle/>
              <a:p>
                <a:r>
                  <a:rPr lang="nl-BE" dirty="0"/>
                  <a:t>Bedrijven zetten in op maatwerk qua inzet van hun werknemers in ruil voor minder loon</a:t>
                </a:r>
              </a:p>
            </p:txBody>
          </p:sp>
          <p:cxnSp>
            <p:nvCxnSpPr>
              <p:cNvPr id="84" name="Rechte verbindingslijn met pijl 83">
                <a:extLst>
                  <a:ext uri="{FF2B5EF4-FFF2-40B4-BE49-F238E27FC236}">
                    <a16:creationId xmlns:a16="http://schemas.microsoft.com/office/drawing/2014/main" id="{849551FB-B25D-4D62-A53E-F83D0FEBAAA3}"/>
                  </a:ext>
                </a:extLst>
              </p:cNvPr>
              <p:cNvCxnSpPr>
                <a:cxnSpLocks/>
                <a:stCxn id="7" idx="3"/>
                <a:endCxn id="65" idx="1"/>
              </p:cNvCxnSpPr>
              <p:nvPr/>
            </p:nvCxnSpPr>
            <p:spPr>
              <a:xfrm flipV="1">
                <a:off x="8178780" y="3981909"/>
                <a:ext cx="1053232" cy="7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6A00F8CB-935B-4B97-988F-C425D9048001}"/>
                  </a:ext>
                </a:extLst>
              </p:cNvPr>
              <p:cNvSpPr txBox="1"/>
              <p:nvPr/>
            </p:nvSpPr>
            <p:spPr>
              <a:xfrm>
                <a:off x="10304791" y="5582768"/>
                <a:ext cx="1978546" cy="1200329"/>
              </a:xfrm>
              <a:prstGeom prst="rect">
                <a:avLst/>
              </a:prstGeom>
              <a:solidFill>
                <a:srgbClr val="FF5050"/>
              </a:solidFill>
              <a:ln>
                <a:solidFill>
                  <a:schemeClr val="accent1"/>
                </a:solidFill>
              </a:ln>
            </p:spPr>
            <p:txBody>
              <a:bodyPr wrap="square" rtlCol="0">
                <a:spAutoFit/>
              </a:bodyPr>
              <a:lstStyle/>
              <a:p>
                <a:r>
                  <a:rPr lang="nl-BE" dirty="0"/>
                  <a:t>Bedrijven investeren in zorg, onderwijs, gemeenschap</a:t>
                </a:r>
              </a:p>
            </p:txBody>
          </p:sp>
          <p:cxnSp>
            <p:nvCxnSpPr>
              <p:cNvPr id="28" name="Rechte verbindingslijn met pijl 27">
                <a:extLst>
                  <a:ext uri="{FF2B5EF4-FFF2-40B4-BE49-F238E27FC236}">
                    <a16:creationId xmlns:a16="http://schemas.microsoft.com/office/drawing/2014/main" id="{F70CBB50-C504-4E6A-AA32-06D09FFF672D}"/>
                  </a:ext>
                </a:extLst>
              </p:cNvPr>
              <p:cNvCxnSpPr>
                <a:stCxn id="7" idx="3"/>
                <a:endCxn id="40" idx="1"/>
              </p:cNvCxnSpPr>
              <p:nvPr/>
            </p:nvCxnSpPr>
            <p:spPr>
              <a:xfrm>
                <a:off x="8178780" y="4061201"/>
                <a:ext cx="2126011" cy="212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A66691F4-77A5-4676-8335-41410762235A}"/>
                  </a:ext>
                </a:extLst>
              </p:cNvPr>
              <p:cNvCxnSpPr>
                <a:stCxn id="33" idx="0"/>
                <a:endCxn id="40" idx="1"/>
              </p:cNvCxnSpPr>
              <p:nvPr/>
            </p:nvCxnSpPr>
            <p:spPr>
              <a:xfrm>
                <a:off x="6951576" y="6152152"/>
                <a:ext cx="3353215" cy="30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2E1687B6-1379-483D-8285-5E2DE0AD5938}"/>
                  </a:ext>
                </a:extLst>
              </p:cNvPr>
              <p:cNvCxnSpPr>
                <a:cxnSpLocks/>
                <a:stCxn id="33" idx="0"/>
                <a:endCxn id="65" idx="1"/>
              </p:cNvCxnSpPr>
              <p:nvPr/>
            </p:nvCxnSpPr>
            <p:spPr>
              <a:xfrm flipV="1">
                <a:off x="6951576" y="3981909"/>
                <a:ext cx="2280436" cy="217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30359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73E08-E871-44F4-AC42-678781A899CA}"/>
              </a:ext>
            </a:extLst>
          </p:cNvPr>
          <p:cNvSpPr>
            <a:spLocks noGrp="1"/>
          </p:cNvSpPr>
          <p:nvPr>
            <p:ph type="title"/>
          </p:nvPr>
        </p:nvSpPr>
        <p:spPr>
          <a:xfrm>
            <a:off x="143256" y="-244475"/>
            <a:ext cx="10515600" cy="1325563"/>
          </a:xfrm>
        </p:spPr>
        <p:txBody>
          <a:bodyPr>
            <a:normAutofit/>
          </a:bodyPr>
          <a:lstStyle/>
          <a:p>
            <a:r>
              <a:rPr lang="nl-BE" sz="2800" dirty="0"/>
              <a:t>Energie/klimaat: positief</a:t>
            </a:r>
          </a:p>
        </p:txBody>
      </p:sp>
      <p:sp>
        <p:nvSpPr>
          <p:cNvPr id="18" name="Tekstvak 17">
            <a:extLst>
              <a:ext uri="{FF2B5EF4-FFF2-40B4-BE49-F238E27FC236}">
                <a16:creationId xmlns:a16="http://schemas.microsoft.com/office/drawing/2014/main" id="{439ABACA-EDEC-4DEE-88F0-01C865EF0603}"/>
              </a:ext>
            </a:extLst>
          </p:cNvPr>
          <p:cNvSpPr txBox="1"/>
          <p:nvPr/>
        </p:nvSpPr>
        <p:spPr>
          <a:xfrm>
            <a:off x="192024" y="1520145"/>
            <a:ext cx="2332396" cy="1754326"/>
          </a:xfrm>
          <a:prstGeom prst="rect">
            <a:avLst/>
          </a:prstGeom>
          <a:solidFill>
            <a:srgbClr val="00FFFF"/>
          </a:solidFill>
        </p:spPr>
        <p:txBody>
          <a:bodyPr wrap="square" rtlCol="0">
            <a:spAutoFit/>
          </a:bodyPr>
          <a:lstStyle/>
          <a:p>
            <a:r>
              <a:rPr lang="nl-BE" b="1" dirty="0"/>
              <a:t>Energiekost gaat omhoog combinatie toename vraag (China, Indië) en afname aanbod (goedkope bronnen geraken op) </a:t>
            </a:r>
          </a:p>
        </p:txBody>
      </p:sp>
      <p:sp>
        <p:nvSpPr>
          <p:cNvPr id="25" name="Tekstvak 24">
            <a:extLst>
              <a:ext uri="{FF2B5EF4-FFF2-40B4-BE49-F238E27FC236}">
                <a16:creationId xmlns:a16="http://schemas.microsoft.com/office/drawing/2014/main" id="{3AA52B5F-30A3-4C8E-996E-89A01597A1BE}"/>
              </a:ext>
            </a:extLst>
          </p:cNvPr>
          <p:cNvSpPr txBox="1"/>
          <p:nvPr/>
        </p:nvSpPr>
        <p:spPr>
          <a:xfrm>
            <a:off x="346626" y="4115993"/>
            <a:ext cx="2177794" cy="923330"/>
          </a:xfrm>
          <a:prstGeom prst="rect">
            <a:avLst/>
          </a:prstGeom>
          <a:solidFill>
            <a:srgbClr val="00FFFF"/>
          </a:solidFill>
        </p:spPr>
        <p:txBody>
          <a:bodyPr wrap="square" rtlCol="0">
            <a:spAutoFit/>
          </a:bodyPr>
          <a:lstStyle/>
          <a:p>
            <a:r>
              <a:rPr lang="nl-BE" b="1" dirty="0"/>
              <a:t>Milieu rampen/ bedreigingen nemen toe</a:t>
            </a:r>
          </a:p>
        </p:txBody>
      </p:sp>
      <p:grpSp>
        <p:nvGrpSpPr>
          <p:cNvPr id="40" name="Groep 39">
            <a:extLst>
              <a:ext uri="{FF2B5EF4-FFF2-40B4-BE49-F238E27FC236}">
                <a16:creationId xmlns:a16="http://schemas.microsoft.com/office/drawing/2014/main" id="{7434997E-9D6C-44CC-B1A9-005BD3BDA8E3}"/>
              </a:ext>
            </a:extLst>
          </p:cNvPr>
          <p:cNvGrpSpPr/>
          <p:nvPr/>
        </p:nvGrpSpPr>
        <p:grpSpPr>
          <a:xfrm>
            <a:off x="346626" y="3939375"/>
            <a:ext cx="6625286" cy="2537492"/>
            <a:chOff x="346626" y="3939375"/>
            <a:chExt cx="6625286" cy="2537492"/>
          </a:xfrm>
        </p:grpSpPr>
        <p:sp>
          <p:nvSpPr>
            <p:cNvPr id="30" name="Rechthoek 29">
              <a:extLst>
                <a:ext uri="{FF2B5EF4-FFF2-40B4-BE49-F238E27FC236}">
                  <a16:creationId xmlns:a16="http://schemas.microsoft.com/office/drawing/2014/main" id="{23A58DB1-7E0B-4DBF-8FCC-362DB9F45DBB}"/>
                </a:ext>
              </a:extLst>
            </p:cNvPr>
            <p:cNvSpPr/>
            <p:nvPr/>
          </p:nvSpPr>
          <p:spPr>
            <a:xfrm>
              <a:off x="4166224" y="5545966"/>
              <a:ext cx="2805688" cy="923330"/>
            </a:xfrm>
            <a:prstGeom prst="rect">
              <a:avLst/>
            </a:prstGeom>
            <a:solidFill>
              <a:srgbClr val="FF5050"/>
            </a:solidFill>
            <a:ln>
              <a:solidFill>
                <a:schemeClr val="tx1"/>
              </a:solidFill>
            </a:ln>
          </p:spPr>
          <p:txBody>
            <a:bodyPr wrap="square">
              <a:spAutoFit/>
            </a:bodyPr>
            <a:lstStyle/>
            <a:p>
              <a:r>
                <a:rPr lang="nl-BE" dirty="0"/>
                <a:t>Sterk bewustzijn van energie en milieu uitdagingen bij GEN Y</a:t>
              </a:r>
            </a:p>
          </p:txBody>
        </p:sp>
        <p:cxnSp>
          <p:nvCxnSpPr>
            <p:cNvPr id="32" name="Rechte verbindingslijn met pijl 31">
              <a:extLst>
                <a:ext uri="{FF2B5EF4-FFF2-40B4-BE49-F238E27FC236}">
                  <a16:creationId xmlns:a16="http://schemas.microsoft.com/office/drawing/2014/main" id="{7BAA9542-F1F1-488B-8054-132E963D6E77}"/>
                </a:ext>
              </a:extLst>
            </p:cNvPr>
            <p:cNvCxnSpPr>
              <a:cxnSpLocks/>
              <a:stCxn id="30" idx="0"/>
              <a:endCxn id="3" idx="2"/>
            </p:cNvCxnSpPr>
            <p:nvPr/>
          </p:nvCxnSpPr>
          <p:spPr>
            <a:xfrm flipH="1" flipV="1">
              <a:off x="4243556" y="3939375"/>
              <a:ext cx="1325512" cy="160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1FAB402-8FDA-4223-8DD0-2E35D54A254E}"/>
                </a:ext>
              </a:extLst>
            </p:cNvPr>
            <p:cNvSpPr/>
            <p:nvPr/>
          </p:nvSpPr>
          <p:spPr>
            <a:xfrm>
              <a:off x="346626" y="5571499"/>
              <a:ext cx="3227832" cy="9053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Wereldwijde </a:t>
              </a:r>
              <a:r>
                <a:rPr lang="nl-BE" dirty="0" err="1">
                  <a:solidFill>
                    <a:schemeClr val="tx1"/>
                  </a:solidFill>
                </a:rPr>
                <a:t>grass-roots</a:t>
              </a:r>
              <a:r>
                <a:rPr lang="nl-BE" dirty="0">
                  <a:solidFill>
                    <a:schemeClr val="tx1"/>
                  </a:solidFill>
                </a:rPr>
                <a:t> druk op overheden inzake investeringen in duurzaamheid</a:t>
              </a:r>
            </a:p>
          </p:txBody>
        </p:sp>
        <p:cxnSp>
          <p:nvCxnSpPr>
            <p:cNvPr id="38" name="Rechte verbindingslijn met pijl 37">
              <a:extLst>
                <a:ext uri="{FF2B5EF4-FFF2-40B4-BE49-F238E27FC236}">
                  <a16:creationId xmlns:a16="http://schemas.microsoft.com/office/drawing/2014/main" id="{49C8FF2F-83CB-4787-9225-B2D72533645A}"/>
                </a:ext>
              </a:extLst>
            </p:cNvPr>
            <p:cNvCxnSpPr>
              <a:cxnSpLocks/>
              <a:stCxn id="33" idx="0"/>
              <a:endCxn id="3" idx="2"/>
            </p:cNvCxnSpPr>
            <p:nvPr/>
          </p:nvCxnSpPr>
          <p:spPr>
            <a:xfrm flipV="1">
              <a:off x="1960542" y="3939375"/>
              <a:ext cx="2283014" cy="1632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6E230F24-6CCA-44D5-A0C8-72DAF631D836}"/>
                </a:ext>
              </a:extLst>
            </p:cNvPr>
            <p:cNvCxnSpPr>
              <a:stCxn id="30" idx="1"/>
              <a:endCxn id="33" idx="3"/>
            </p:cNvCxnSpPr>
            <p:nvPr/>
          </p:nvCxnSpPr>
          <p:spPr>
            <a:xfrm flipH="1">
              <a:off x="3574458" y="6007631"/>
              <a:ext cx="591766" cy="16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92158235-5DF3-484E-B0E7-FFECFB65E649}"/>
              </a:ext>
            </a:extLst>
          </p:cNvPr>
          <p:cNvGrpSpPr/>
          <p:nvPr/>
        </p:nvGrpSpPr>
        <p:grpSpPr>
          <a:xfrm>
            <a:off x="5607925" y="251538"/>
            <a:ext cx="3382895" cy="2893998"/>
            <a:chOff x="5607925" y="251538"/>
            <a:chExt cx="3382895" cy="2893998"/>
          </a:xfrm>
        </p:grpSpPr>
        <p:sp>
          <p:nvSpPr>
            <p:cNvPr id="28" name="Tekstvak 27">
              <a:extLst>
                <a:ext uri="{FF2B5EF4-FFF2-40B4-BE49-F238E27FC236}">
                  <a16:creationId xmlns:a16="http://schemas.microsoft.com/office/drawing/2014/main" id="{E52150F8-A13C-4549-9C22-5F360C98CC32}"/>
                </a:ext>
              </a:extLst>
            </p:cNvPr>
            <p:cNvSpPr txBox="1"/>
            <p:nvPr/>
          </p:nvSpPr>
          <p:spPr>
            <a:xfrm>
              <a:off x="5607925" y="251538"/>
              <a:ext cx="3006848" cy="646331"/>
            </a:xfrm>
            <a:prstGeom prst="rect">
              <a:avLst/>
            </a:prstGeom>
            <a:solidFill>
              <a:srgbClr val="FFFF00"/>
            </a:solidFill>
            <a:ln>
              <a:solidFill>
                <a:schemeClr val="accent1"/>
              </a:solidFill>
            </a:ln>
          </p:spPr>
          <p:txBody>
            <a:bodyPr wrap="square" rtlCol="0">
              <a:spAutoFit/>
            </a:bodyPr>
            <a:lstStyle/>
            <a:p>
              <a:r>
                <a:rPr lang="nl-BE" dirty="0"/>
                <a:t>Exporteerbare lage kosten / spaarzame innovaties</a:t>
              </a:r>
            </a:p>
          </p:txBody>
        </p:sp>
        <p:cxnSp>
          <p:nvCxnSpPr>
            <p:cNvPr id="16" name="Rechte verbindingslijn met pijl 15">
              <a:extLst>
                <a:ext uri="{FF2B5EF4-FFF2-40B4-BE49-F238E27FC236}">
                  <a16:creationId xmlns:a16="http://schemas.microsoft.com/office/drawing/2014/main" id="{8BBFEBB5-C31F-4FBA-8AE7-5284955FACB6}"/>
                </a:ext>
              </a:extLst>
            </p:cNvPr>
            <p:cNvCxnSpPr>
              <a:cxnSpLocks/>
              <a:stCxn id="28" idx="2"/>
              <a:endCxn id="11" idx="0"/>
            </p:cNvCxnSpPr>
            <p:nvPr/>
          </p:nvCxnSpPr>
          <p:spPr>
            <a:xfrm>
              <a:off x="7111349" y="897869"/>
              <a:ext cx="1879471" cy="2247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ADC9A082-D798-4045-9710-BE142B74FAF5}"/>
                </a:ext>
              </a:extLst>
            </p:cNvPr>
            <p:cNvCxnSpPr>
              <a:stCxn id="28" idx="2"/>
              <a:endCxn id="14" idx="1"/>
            </p:cNvCxnSpPr>
            <p:nvPr/>
          </p:nvCxnSpPr>
          <p:spPr>
            <a:xfrm>
              <a:off x="7111349" y="897869"/>
              <a:ext cx="1679073" cy="1314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A566FD56-F5FF-4D06-8316-B34889BA9D24}"/>
              </a:ext>
            </a:extLst>
          </p:cNvPr>
          <p:cNvGrpSpPr/>
          <p:nvPr/>
        </p:nvGrpSpPr>
        <p:grpSpPr>
          <a:xfrm>
            <a:off x="2524420" y="1021785"/>
            <a:ext cx="9512860" cy="3555873"/>
            <a:chOff x="2524420" y="1021785"/>
            <a:chExt cx="9512860" cy="3555873"/>
          </a:xfrm>
        </p:grpSpPr>
        <p:grpSp>
          <p:nvGrpSpPr>
            <p:cNvPr id="37" name="Groep 36">
              <a:extLst>
                <a:ext uri="{FF2B5EF4-FFF2-40B4-BE49-F238E27FC236}">
                  <a16:creationId xmlns:a16="http://schemas.microsoft.com/office/drawing/2014/main" id="{7EB1FEEE-EE94-4A12-9ACC-213637F14782}"/>
                </a:ext>
              </a:extLst>
            </p:cNvPr>
            <p:cNvGrpSpPr/>
            <p:nvPr/>
          </p:nvGrpSpPr>
          <p:grpSpPr>
            <a:xfrm>
              <a:off x="2524420" y="1021785"/>
              <a:ext cx="9512860" cy="3555873"/>
              <a:chOff x="2524420" y="1021785"/>
              <a:chExt cx="9512860" cy="3555873"/>
            </a:xfrm>
          </p:grpSpPr>
          <p:grpSp>
            <p:nvGrpSpPr>
              <p:cNvPr id="35" name="Groep 34">
                <a:extLst>
                  <a:ext uri="{FF2B5EF4-FFF2-40B4-BE49-F238E27FC236}">
                    <a16:creationId xmlns:a16="http://schemas.microsoft.com/office/drawing/2014/main" id="{CDF0A875-AC63-43D7-BCC2-407387CEB3F0}"/>
                  </a:ext>
                </a:extLst>
              </p:cNvPr>
              <p:cNvGrpSpPr/>
              <p:nvPr/>
            </p:nvGrpSpPr>
            <p:grpSpPr>
              <a:xfrm>
                <a:off x="2524420" y="1021785"/>
                <a:ext cx="9096863" cy="3555873"/>
                <a:chOff x="2524420" y="1021785"/>
                <a:chExt cx="9096863" cy="3555873"/>
              </a:xfrm>
            </p:grpSpPr>
            <p:sp>
              <p:nvSpPr>
                <p:cNvPr id="3" name="Tekstvak 2">
                  <a:extLst>
                    <a:ext uri="{FF2B5EF4-FFF2-40B4-BE49-F238E27FC236}">
                      <a16:creationId xmlns:a16="http://schemas.microsoft.com/office/drawing/2014/main" id="{65203249-48DB-4C07-8348-310A88B1ED93}"/>
                    </a:ext>
                  </a:extLst>
                </p:cNvPr>
                <p:cNvSpPr txBox="1"/>
                <p:nvPr/>
              </p:nvSpPr>
              <p:spPr>
                <a:xfrm>
                  <a:off x="3054836" y="3016045"/>
                  <a:ext cx="2377440" cy="923330"/>
                </a:xfrm>
                <a:prstGeom prst="rect">
                  <a:avLst/>
                </a:prstGeom>
                <a:solidFill>
                  <a:srgbClr val="00FFFF"/>
                </a:solidFill>
                <a:ln>
                  <a:solidFill>
                    <a:schemeClr val="accent1"/>
                  </a:solidFill>
                </a:ln>
              </p:spPr>
              <p:txBody>
                <a:bodyPr wrap="square" rtlCol="0">
                  <a:spAutoFit/>
                </a:bodyPr>
                <a:lstStyle/>
                <a:p>
                  <a:pPr algn="ctr"/>
                  <a:r>
                    <a:rPr lang="nl-BE" dirty="0"/>
                    <a:t>Cultuur van duurzaamheid</a:t>
                  </a:r>
                </a:p>
                <a:p>
                  <a:pPr algn="ctr"/>
                  <a:r>
                    <a:rPr lang="nl-BE" dirty="0"/>
                    <a:t>komt op</a:t>
                  </a:r>
                </a:p>
              </p:txBody>
            </p:sp>
            <p:cxnSp>
              <p:nvCxnSpPr>
                <p:cNvPr id="9" name="Rechte verbindingslijn met pijl 8">
                  <a:extLst>
                    <a:ext uri="{FF2B5EF4-FFF2-40B4-BE49-F238E27FC236}">
                      <a16:creationId xmlns:a16="http://schemas.microsoft.com/office/drawing/2014/main" id="{29FD53EC-858F-42C4-9748-C24EFE3E0724}"/>
                    </a:ext>
                  </a:extLst>
                </p:cNvPr>
                <p:cNvCxnSpPr>
                  <a:cxnSpLocks/>
                  <a:stCxn id="3" idx="3"/>
                  <a:endCxn id="11" idx="1"/>
                </p:cNvCxnSpPr>
                <p:nvPr/>
              </p:nvCxnSpPr>
              <p:spPr>
                <a:xfrm flipV="1">
                  <a:off x="5432276" y="3468702"/>
                  <a:ext cx="2247144" cy="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FABF93BD-93C5-4C38-A8A3-B2184BD4A26B}"/>
                    </a:ext>
                  </a:extLst>
                </p:cNvPr>
                <p:cNvSpPr txBox="1"/>
                <p:nvPr/>
              </p:nvSpPr>
              <p:spPr>
                <a:xfrm>
                  <a:off x="7679420" y="3145536"/>
                  <a:ext cx="2622800" cy="646331"/>
                </a:xfrm>
                <a:prstGeom prst="rect">
                  <a:avLst/>
                </a:prstGeom>
                <a:solidFill>
                  <a:srgbClr val="00FFFF"/>
                </a:solidFill>
                <a:ln>
                  <a:solidFill>
                    <a:schemeClr val="accent1"/>
                  </a:solidFill>
                </a:ln>
              </p:spPr>
              <p:txBody>
                <a:bodyPr wrap="square" rtlCol="0">
                  <a:spAutoFit/>
                </a:bodyPr>
                <a:lstStyle/>
                <a:p>
                  <a:r>
                    <a:rPr lang="nl-BE" dirty="0"/>
                    <a:t>Rem op ongebreidelde, lege consumptie </a:t>
                  </a:r>
                </a:p>
              </p:txBody>
            </p:sp>
            <p:sp>
              <p:nvSpPr>
                <p:cNvPr id="14" name="Tekstvak 13">
                  <a:extLst>
                    <a:ext uri="{FF2B5EF4-FFF2-40B4-BE49-F238E27FC236}">
                      <a16:creationId xmlns:a16="http://schemas.microsoft.com/office/drawing/2014/main" id="{13166AE3-A3D6-4834-81C7-5A51C669E3A5}"/>
                    </a:ext>
                  </a:extLst>
                </p:cNvPr>
                <p:cNvSpPr txBox="1"/>
                <p:nvPr/>
              </p:nvSpPr>
              <p:spPr>
                <a:xfrm>
                  <a:off x="8790422" y="1750977"/>
                  <a:ext cx="2830861" cy="923330"/>
                </a:xfrm>
                <a:prstGeom prst="rect">
                  <a:avLst/>
                </a:prstGeom>
                <a:solidFill>
                  <a:srgbClr val="00FFFF"/>
                </a:solidFill>
                <a:ln>
                  <a:solidFill>
                    <a:schemeClr val="accent1"/>
                  </a:solidFill>
                </a:ln>
              </p:spPr>
              <p:txBody>
                <a:bodyPr wrap="square" rtlCol="0">
                  <a:spAutoFit/>
                </a:bodyPr>
                <a:lstStyle/>
                <a:p>
                  <a:r>
                    <a:rPr lang="nl-BE" dirty="0"/>
                    <a:t>Focus op energie / materialen efficiënte levens / productie wijze</a:t>
                  </a:r>
                </a:p>
              </p:txBody>
            </p:sp>
            <p:cxnSp>
              <p:nvCxnSpPr>
                <p:cNvPr id="15" name="Rechte verbindingslijn met pijl 14">
                  <a:extLst>
                    <a:ext uri="{FF2B5EF4-FFF2-40B4-BE49-F238E27FC236}">
                      <a16:creationId xmlns:a16="http://schemas.microsoft.com/office/drawing/2014/main" id="{80F0DF46-DF74-4167-AA6D-EBC821794975}"/>
                    </a:ext>
                  </a:extLst>
                </p:cNvPr>
                <p:cNvCxnSpPr>
                  <a:cxnSpLocks/>
                  <a:stCxn id="3" idx="3"/>
                  <a:endCxn id="14" idx="1"/>
                </p:cNvCxnSpPr>
                <p:nvPr/>
              </p:nvCxnSpPr>
              <p:spPr>
                <a:xfrm flipV="1">
                  <a:off x="5432276" y="2212642"/>
                  <a:ext cx="3358146" cy="126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B8B73F55-3EF8-4608-8EA2-0AF7CCD41E3C}"/>
                    </a:ext>
                  </a:extLst>
                </p:cNvPr>
                <p:cNvCxnSpPr>
                  <a:cxnSpLocks/>
                  <a:stCxn id="18" idx="3"/>
                  <a:endCxn id="3" idx="1"/>
                </p:cNvCxnSpPr>
                <p:nvPr/>
              </p:nvCxnSpPr>
              <p:spPr>
                <a:xfrm>
                  <a:off x="2524420" y="2397308"/>
                  <a:ext cx="530416" cy="1080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7BEABFCE-6CB2-4C7C-B807-DEE7C828198C}"/>
                    </a:ext>
                  </a:extLst>
                </p:cNvPr>
                <p:cNvCxnSpPr>
                  <a:cxnSpLocks/>
                  <a:stCxn id="25" idx="3"/>
                  <a:endCxn id="3" idx="1"/>
                </p:cNvCxnSpPr>
                <p:nvPr/>
              </p:nvCxnSpPr>
              <p:spPr>
                <a:xfrm flipV="1">
                  <a:off x="2524420" y="3477710"/>
                  <a:ext cx="530416" cy="1099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A4A6A9B5-FAAB-44CC-B6AB-5236FF28AD7E}"/>
                    </a:ext>
                  </a:extLst>
                </p:cNvPr>
                <p:cNvSpPr txBox="1"/>
                <p:nvPr/>
              </p:nvSpPr>
              <p:spPr>
                <a:xfrm>
                  <a:off x="5677807" y="1021785"/>
                  <a:ext cx="1477185" cy="1754326"/>
                </a:xfrm>
                <a:prstGeom prst="rect">
                  <a:avLst/>
                </a:prstGeom>
                <a:solidFill>
                  <a:srgbClr val="00FFFF"/>
                </a:solidFill>
              </p:spPr>
              <p:txBody>
                <a:bodyPr wrap="square" rtlCol="0">
                  <a:spAutoFit/>
                </a:bodyPr>
                <a:lstStyle/>
                <a:p>
                  <a:r>
                    <a:rPr lang="nl-BE" dirty="0"/>
                    <a:t>We leven dichter bij ons werk (lokale hubs) en reizen minder</a:t>
                  </a:r>
                </a:p>
              </p:txBody>
            </p:sp>
            <p:cxnSp>
              <p:nvCxnSpPr>
                <p:cNvPr id="8" name="Rechte verbindingslijn met pijl 7">
                  <a:extLst>
                    <a:ext uri="{FF2B5EF4-FFF2-40B4-BE49-F238E27FC236}">
                      <a16:creationId xmlns:a16="http://schemas.microsoft.com/office/drawing/2014/main" id="{CC3ED233-1F4D-4C0D-B4EB-C5169CD3B888}"/>
                    </a:ext>
                  </a:extLst>
                </p:cNvPr>
                <p:cNvCxnSpPr>
                  <a:cxnSpLocks/>
                  <a:stCxn id="3" idx="3"/>
                  <a:endCxn id="19" idx="1"/>
                </p:cNvCxnSpPr>
                <p:nvPr/>
              </p:nvCxnSpPr>
              <p:spPr>
                <a:xfrm flipV="1">
                  <a:off x="5432276" y="1898948"/>
                  <a:ext cx="245531" cy="157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30783DB3-2C8D-468F-BC3C-9CF40BF4FBD5}"/>
                  </a:ext>
                </a:extLst>
              </p:cNvPr>
              <p:cNvGrpSpPr/>
              <p:nvPr/>
            </p:nvGrpSpPr>
            <p:grpSpPr>
              <a:xfrm>
                <a:off x="10302220" y="3053411"/>
                <a:ext cx="1735060" cy="646331"/>
                <a:chOff x="10302220" y="3053411"/>
                <a:chExt cx="1735060" cy="646331"/>
              </a:xfrm>
            </p:grpSpPr>
            <p:sp>
              <p:nvSpPr>
                <p:cNvPr id="34" name="Tekstvak 33">
                  <a:extLst>
                    <a:ext uri="{FF2B5EF4-FFF2-40B4-BE49-F238E27FC236}">
                      <a16:creationId xmlns:a16="http://schemas.microsoft.com/office/drawing/2014/main" id="{007FFB11-F0A2-4797-8DE0-6DB0912AC203}"/>
                    </a:ext>
                  </a:extLst>
                </p:cNvPr>
                <p:cNvSpPr txBox="1"/>
                <p:nvPr/>
              </p:nvSpPr>
              <p:spPr>
                <a:xfrm>
                  <a:off x="10537664" y="3053411"/>
                  <a:ext cx="1499616" cy="646331"/>
                </a:xfrm>
                <a:prstGeom prst="rect">
                  <a:avLst/>
                </a:prstGeom>
                <a:solidFill>
                  <a:schemeClr val="accent6">
                    <a:lumMod val="40000"/>
                    <a:lumOff val="60000"/>
                  </a:schemeClr>
                </a:solidFill>
                <a:ln>
                  <a:solidFill>
                    <a:schemeClr val="accent1"/>
                  </a:solidFill>
                </a:ln>
              </p:spPr>
              <p:txBody>
                <a:bodyPr wrap="square" rtlCol="0">
                  <a:spAutoFit/>
                </a:bodyPr>
                <a:lstStyle/>
                <a:p>
                  <a:r>
                    <a:rPr lang="nl-BE" dirty="0"/>
                    <a:t>Minder materialisme</a:t>
                  </a:r>
                </a:p>
              </p:txBody>
            </p:sp>
            <p:cxnSp>
              <p:nvCxnSpPr>
                <p:cNvPr id="43" name="Rechte verbindingslijn met pijl 42">
                  <a:extLst>
                    <a:ext uri="{FF2B5EF4-FFF2-40B4-BE49-F238E27FC236}">
                      <a16:creationId xmlns:a16="http://schemas.microsoft.com/office/drawing/2014/main" id="{B1F8081B-531C-4729-8B1A-702B685EF1B7}"/>
                    </a:ext>
                  </a:extLst>
                </p:cNvPr>
                <p:cNvCxnSpPr>
                  <a:stCxn id="11" idx="3"/>
                  <a:endCxn id="34" idx="1"/>
                </p:cNvCxnSpPr>
                <p:nvPr/>
              </p:nvCxnSpPr>
              <p:spPr>
                <a:xfrm flipV="1">
                  <a:off x="10302220" y="3376577"/>
                  <a:ext cx="235444" cy="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54" name="Rechte verbindingslijn met pijl 53">
              <a:extLst>
                <a:ext uri="{FF2B5EF4-FFF2-40B4-BE49-F238E27FC236}">
                  <a16:creationId xmlns:a16="http://schemas.microsoft.com/office/drawing/2014/main" id="{BC79B198-5CB0-469B-AED5-531DBFA3C299}"/>
                </a:ext>
              </a:extLst>
            </p:cNvPr>
            <p:cNvCxnSpPr>
              <a:stCxn id="19" idx="3"/>
              <a:endCxn id="14" idx="1"/>
            </p:cNvCxnSpPr>
            <p:nvPr/>
          </p:nvCxnSpPr>
          <p:spPr>
            <a:xfrm>
              <a:off x="7154992" y="1898948"/>
              <a:ext cx="1635430" cy="313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78F08E5-1B31-472A-B115-D09AA4F47D1B}"/>
              </a:ext>
            </a:extLst>
          </p:cNvPr>
          <p:cNvGrpSpPr/>
          <p:nvPr/>
        </p:nvGrpSpPr>
        <p:grpSpPr>
          <a:xfrm>
            <a:off x="5432276" y="3477710"/>
            <a:ext cx="4773576" cy="2740120"/>
            <a:chOff x="5432276" y="3477710"/>
            <a:chExt cx="4773576" cy="2740120"/>
          </a:xfrm>
        </p:grpSpPr>
        <p:sp>
          <p:nvSpPr>
            <p:cNvPr id="29" name="Tekstvak 28">
              <a:extLst>
                <a:ext uri="{FF2B5EF4-FFF2-40B4-BE49-F238E27FC236}">
                  <a16:creationId xmlns:a16="http://schemas.microsoft.com/office/drawing/2014/main" id="{8DAF25BF-02D5-42B1-B167-0DD2E0DD0133}"/>
                </a:ext>
              </a:extLst>
            </p:cNvPr>
            <p:cNvSpPr txBox="1"/>
            <p:nvPr/>
          </p:nvSpPr>
          <p:spPr>
            <a:xfrm>
              <a:off x="7180636" y="5571499"/>
              <a:ext cx="3025216" cy="646331"/>
            </a:xfrm>
            <a:prstGeom prst="rect">
              <a:avLst/>
            </a:prstGeom>
            <a:solidFill>
              <a:srgbClr val="FF5050"/>
            </a:solidFill>
            <a:ln>
              <a:solidFill>
                <a:schemeClr val="accent1"/>
              </a:solidFill>
            </a:ln>
          </p:spPr>
          <p:txBody>
            <a:bodyPr wrap="square" rtlCol="0">
              <a:spAutoFit/>
            </a:bodyPr>
            <a:lstStyle/>
            <a:p>
              <a:r>
                <a:rPr lang="nl-BE" dirty="0"/>
                <a:t>Bedrijven investeren in zorg, onderwijs, gemeenschap</a:t>
              </a:r>
            </a:p>
          </p:txBody>
        </p:sp>
        <p:cxnSp>
          <p:nvCxnSpPr>
            <p:cNvPr id="6" name="Rechte verbindingslijn met pijl 5">
              <a:extLst>
                <a:ext uri="{FF2B5EF4-FFF2-40B4-BE49-F238E27FC236}">
                  <a16:creationId xmlns:a16="http://schemas.microsoft.com/office/drawing/2014/main" id="{99E85705-D3EF-4E04-825A-6CB6E9CACCB6}"/>
                </a:ext>
              </a:extLst>
            </p:cNvPr>
            <p:cNvCxnSpPr>
              <a:stCxn id="3" idx="3"/>
              <a:endCxn id="29" idx="0"/>
            </p:cNvCxnSpPr>
            <p:nvPr/>
          </p:nvCxnSpPr>
          <p:spPr>
            <a:xfrm>
              <a:off x="5432276" y="3477710"/>
              <a:ext cx="3260968" cy="2093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107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4E35A-AAED-4BFC-B69C-68D824E95DDF}"/>
              </a:ext>
            </a:extLst>
          </p:cNvPr>
          <p:cNvSpPr>
            <a:spLocks noGrp="1"/>
          </p:cNvSpPr>
          <p:nvPr>
            <p:ph type="title"/>
          </p:nvPr>
        </p:nvSpPr>
        <p:spPr/>
        <p:txBody>
          <a:bodyPr>
            <a:normAutofit/>
          </a:bodyPr>
          <a:lstStyle/>
          <a:p>
            <a:r>
              <a:rPr lang="nl-BE" sz="6600" dirty="0"/>
              <a:t>Positief toekomstbeeld?</a:t>
            </a:r>
          </a:p>
        </p:txBody>
      </p:sp>
      <p:sp>
        <p:nvSpPr>
          <p:cNvPr id="3" name="Tekstvak 2">
            <a:extLst>
              <a:ext uri="{FF2B5EF4-FFF2-40B4-BE49-F238E27FC236}">
                <a16:creationId xmlns:a16="http://schemas.microsoft.com/office/drawing/2014/main" id="{468CE87F-1ED3-46F8-948A-832493BEDB09}"/>
              </a:ext>
            </a:extLst>
          </p:cNvPr>
          <p:cNvSpPr txBox="1"/>
          <p:nvPr/>
        </p:nvSpPr>
        <p:spPr>
          <a:xfrm rot="20256176">
            <a:off x="2128357" y="3259784"/>
            <a:ext cx="7386959" cy="1446550"/>
          </a:xfrm>
          <a:prstGeom prst="rect">
            <a:avLst/>
          </a:prstGeom>
          <a:noFill/>
        </p:spPr>
        <p:txBody>
          <a:bodyPr wrap="none" rtlCol="0">
            <a:spAutoFit/>
          </a:bodyPr>
          <a:lstStyle/>
          <a:p>
            <a:pPr algn="ctr"/>
            <a:r>
              <a:rPr lang="nl-BE" sz="8800" b="1" i="1" dirty="0">
                <a:solidFill>
                  <a:srgbClr val="0070C0"/>
                </a:solidFill>
              </a:rPr>
              <a:t>TRANSITIEVISIE</a:t>
            </a:r>
          </a:p>
        </p:txBody>
      </p:sp>
    </p:spTree>
    <p:extLst>
      <p:ext uri="{BB962C8B-B14F-4D97-AF65-F5344CB8AC3E}">
        <p14:creationId xmlns:p14="http://schemas.microsoft.com/office/powerpoint/2010/main" val="334070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1772E-E331-456F-B859-5ECB00E7608E}"/>
              </a:ext>
            </a:extLst>
          </p:cNvPr>
          <p:cNvSpPr>
            <a:spLocks noGrp="1"/>
          </p:cNvSpPr>
          <p:nvPr>
            <p:ph type="title"/>
          </p:nvPr>
        </p:nvSpPr>
        <p:spPr>
          <a:xfrm>
            <a:off x="838200" y="365125"/>
            <a:ext cx="10515600" cy="2963291"/>
          </a:xfrm>
        </p:spPr>
        <p:txBody>
          <a:bodyPr>
            <a:normAutofit fontScale="90000"/>
          </a:bodyPr>
          <a:lstStyle/>
          <a:p>
            <a:r>
              <a:rPr lang="nl-BE" sz="6600" dirty="0"/>
              <a:t>De toekomst is uiteraard onvoorspelbaar…</a:t>
            </a:r>
            <a:br>
              <a:rPr lang="nl-BE" sz="6600" dirty="0"/>
            </a:br>
            <a:r>
              <a:rPr lang="nl-BE" sz="6600" dirty="0"/>
              <a:t>maar sommige scenario’s zijn meer wenselijk dan andere</a:t>
            </a:r>
          </a:p>
        </p:txBody>
      </p:sp>
    </p:spTree>
    <p:extLst>
      <p:ext uri="{BB962C8B-B14F-4D97-AF65-F5344CB8AC3E}">
        <p14:creationId xmlns:p14="http://schemas.microsoft.com/office/powerpoint/2010/main" val="4104593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D00C5-22DC-4293-8C2D-1BAED28ADF9B}"/>
              </a:ext>
            </a:extLst>
          </p:cNvPr>
          <p:cNvSpPr>
            <a:spLocks noGrp="1"/>
          </p:cNvSpPr>
          <p:nvPr>
            <p:ph type="title"/>
          </p:nvPr>
        </p:nvSpPr>
        <p:spPr/>
        <p:txBody>
          <a:bodyPr/>
          <a:lstStyle/>
          <a:p>
            <a:r>
              <a:rPr lang="nl-BE" dirty="0"/>
              <a:t>Meer dan twee scenario’s zijn mogelijk</a:t>
            </a:r>
          </a:p>
        </p:txBody>
      </p:sp>
      <p:pic>
        <p:nvPicPr>
          <p:cNvPr id="4" name="Afbeelding 3">
            <a:extLst>
              <a:ext uri="{FF2B5EF4-FFF2-40B4-BE49-F238E27FC236}">
                <a16:creationId xmlns:a16="http://schemas.microsoft.com/office/drawing/2014/main" id="{7BBDA1BF-B3C5-475B-96D2-54922593E36F}"/>
              </a:ext>
            </a:extLst>
          </p:cNvPr>
          <p:cNvPicPr>
            <a:picLocks noChangeAspect="1"/>
          </p:cNvPicPr>
          <p:nvPr/>
        </p:nvPicPr>
        <p:blipFill>
          <a:blip r:embed="rId2"/>
          <a:stretch>
            <a:fillRect/>
          </a:stretch>
        </p:blipFill>
        <p:spPr>
          <a:xfrm>
            <a:off x="350206" y="2090343"/>
            <a:ext cx="11481901" cy="3819221"/>
          </a:xfrm>
          <a:prstGeom prst="rect">
            <a:avLst/>
          </a:prstGeom>
        </p:spPr>
      </p:pic>
      <p:pic>
        <p:nvPicPr>
          <p:cNvPr id="5" name="Afbeelding 4">
            <a:extLst>
              <a:ext uri="{FF2B5EF4-FFF2-40B4-BE49-F238E27FC236}">
                <a16:creationId xmlns:a16="http://schemas.microsoft.com/office/drawing/2014/main" id="{654E58B4-0B7B-482D-8141-979297324AFD}"/>
              </a:ext>
            </a:extLst>
          </p:cNvPr>
          <p:cNvPicPr>
            <a:picLocks noChangeAspect="1"/>
          </p:cNvPicPr>
          <p:nvPr/>
        </p:nvPicPr>
        <p:blipFill>
          <a:blip r:embed="rId3"/>
          <a:stretch>
            <a:fillRect/>
          </a:stretch>
        </p:blipFill>
        <p:spPr>
          <a:xfrm>
            <a:off x="10070592" y="1352183"/>
            <a:ext cx="1631292" cy="1951815"/>
          </a:xfrm>
          <a:prstGeom prst="rect">
            <a:avLst/>
          </a:prstGeom>
        </p:spPr>
      </p:pic>
      <p:sp>
        <p:nvSpPr>
          <p:cNvPr id="3" name="Tekstvak 2">
            <a:extLst>
              <a:ext uri="{FF2B5EF4-FFF2-40B4-BE49-F238E27FC236}">
                <a16:creationId xmlns:a16="http://schemas.microsoft.com/office/drawing/2014/main" id="{F639CCB4-0BC1-4802-BA15-F8D2A41F178B}"/>
              </a:ext>
            </a:extLst>
          </p:cNvPr>
          <p:cNvSpPr txBox="1"/>
          <p:nvPr/>
        </p:nvSpPr>
        <p:spPr>
          <a:xfrm>
            <a:off x="350206" y="6124553"/>
            <a:ext cx="1767600" cy="369332"/>
          </a:xfrm>
          <a:prstGeom prst="rect">
            <a:avLst/>
          </a:prstGeom>
          <a:noFill/>
        </p:spPr>
        <p:txBody>
          <a:bodyPr wrap="none" rtlCol="0">
            <a:spAutoFit/>
          </a:bodyPr>
          <a:lstStyle/>
          <a:p>
            <a:r>
              <a:rPr lang="nl-BE" dirty="0"/>
              <a:t>Bron: PWC, 2017</a:t>
            </a:r>
          </a:p>
        </p:txBody>
      </p:sp>
    </p:spTree>
    <p:extLst>
      <p:ext uri="{BB962C8B-B14F-4D97-AF65-F5344CB8AC3E}">
        <p14:creationId xmlns:p14="http://schemas.microsoft.com/office/powerpoint/2010/main" val="3518274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725203-2447-4984-BE5E-36DF02284D61}"/>
              </a:ext>
            </a:extLst>
          </p:cNvPr>
          <p:cNvSpPr>
            <a:spLocks noGrp="1"/>
          </p:cNvSpPr>
          <p:nvPr>
            <p:ph idx="1"/>
          </p:nvPr>
        </p:nvSpPr>
        <p:spPr/>
        <p:txBody>
          <a:bodyPr/>
          <a:lstStyle/>
          <a:p>
            <a:endParaRPr lang="nl-BE"/>
          </a:p>
        </p:txBody>
      </p:sp>
      <p:pic>
        <p:nvPicPr>
          <p:cNvPr id="4" name="Afbeelding 3">
            <a:extLst>
              <a:ext uri="{FF2B5EF4-FFF2-40B4-BE49-F238E27FC236}">
                <a16:creationId xmlns:a16="http://schemas.microsoft.com/office/drawing/2014/main" id="{CA4E30AB-8698-4019-93FB-0A6469531F09}"/>
              </a:ext>
            </a:extLst>
          </p:cNvPr>
          <p:cNvPicPr>
            <a:picLocks noChangeAspect="1"/>
          </p:cNvPicPr>
          <p:nvPr/>
        </p:nvPicPr>
        <p:blipFill>
          <a:blip r:embed="rId2"/>
          <a:stretch>
            <a:fillRect/>
          </a:stretch>
        </p:blipFill>
        <p:spPr>
          <a:xfrm>
            <a:off x="838200" y="16050"/>
            <a:ext cx="10515600" cy="6825899"/>
          </a:xfrm>
          <a:prstGeom prst="rect">
            <a:avLst/>
          </a:prstGeom>
        </p:spPr>
      </p:pic>
      <p:sp>
        <p:nvSpPr>
          <p:cNvPr id="7" name="Gedachtewolkje: wolk 6">
            <a:extLst>
              <a:ext uri="{FF2B5EF4-FFF2-40B4-BE49-F238E27FC236}">
                <a16:creationId xmlns:a16="http://schemas.microsoft.com/office/drawing/2014/main" id="{A6348BD5-2AED-4DA8-B645-6D43859E286F}"/>
              </a:ext>
            </a:extLst>
          </p:cNvPr>
          <p:cNvSpPr/>
          <p:nvPr/>
        </p:nvSpPr>
        <p:spPr>
          <a:xfrm>
            <a:off x="0" y="16050"/>
            <a:ext cx="1597152" cy="743712"/>
          </a:xfrm>
          <a:prstGeom prst="cloudCallout">
            <a:avLst>
              <a:gd name="adj1" fmla="val 63782"/>
              <a:gd name="adj2" fmla="val 7397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Positieve</a:t>
            </a:r>
          </a:p>
        </p:txBody>
      </p:sp>
      <p:sp>
        <p:nvSpPr>
          <p:cNvPr id="8" name="Gedachtewolkje: wolk 7">
            <a:extLst>
              <a:ext uri="{FF2B5EF4-FFF2-40B4-BE49-F238E27FC236}">
                <a16:creationId xmlns:a16="http://schemas.microsoft.com/office/drawing/2014/main" id="{1E5B0B72-EA66-449E-B67F-C17594AEAF4D}"/>
              </a:ext>
            </a:extLst>
          </p:cNvPr>
          <p:cNvSpPr/>
          <p:nvPr/>
        </p:nvSpPr>
        <p:spPr>
          <a:xfrm>
            <a:off x="10494264" y="5912048"/>
            <a:ext cx="1719072" cy="743712"/>
          </a:xfrm>
          <a:prstGeom prst="cloudCallout">
            <a:avLst>
              <a:gd name="adj1" fmla="val -45378"/>
              <a:gd name="adj2" fmla="val -80123"/>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Negatieve</a:t>
            </a:r>
          </a:p>
        </p:txBody>
      </p:sp>
      <p:sp>
        <p:nvSpPr>
          <p:cNvPr id="9" name="Tekstvak 8">
            <a:extLst>
              <a:ext uri="{FF2B5EF4-FFF2-40B4-BE49-F238E27FC236}">
                <a16:creationId xmlns:a16="http://schemas.microsoft.com/office/drawing/2014/main" id="{2D2993C6-752E-4FFE-B997-EE12F9168D3F}"/>
              </a:ext>
            </a:extLst>
          </p:cNvPr>
          <p:cNvSpPr txBox="1"/>
          <p:nvPr/>
        </p:nvSpPr>
        <p:spPr>
          <a:xfrm>
            <a:off x="6437376" y="55150"/>
            <a:ext cx="1003801" cy="307777"/>
          </a:xfrm>
          <a:prstGeom prst="rect">
            <a:avLst/>
          </a:prstGeom>
          <a:noFill/>
        </p:spPr>
        <p:txBody>
          <a:bodyPr wrap="none" rtlCol="0">
            <a:spAutoFit/>
          </a:bodyPr>
          <a:lstStyle/>
          <a:p>
            <a:r>
              <a:rPr lang="nl-BE" sz="1400" b="1" i="1" dirty="0">
                <a:solidFill>
                  <a:srgbClr val="C00000"/>
                </a:solidFill>
              </a:rPr>
              <a:t>of business</a:t>
            </a:r>
          </a:p>
        </p:txBody>
      </p:sp>
      <p:sp>
        <p:nvSpPr>
          <p:cNvPr id="10" name="Tekstvak 9">
            <a:extLst>
              <a:ext uri="{FF2B5EF4-FFF2-40B4-BE49-F238E27FC236}">
                <a16:creationId xmlns:a16="http://schemas.microsoft.com/office/drawing/2014/main" id="{89530FF3-6238-4DAA-96CB-A07225A88CA7}"/>
              </a:ext>
            </a:extLst>
          </p:cNvPr>
          <p:cNvSpPr txBox="1"/>
          <p:nvPr/>
        </p:nvSpPr>
        <p:spPr>
          <a:xfrm>
            <a:off x="6297168" y="6430493"/>
            <a:ext cx="1003801" cy="307777"/>
          </a:xfrm>
          <a:prstGeom prst="rect">
            <a:avLst/>
          </a:prstGeom>
          <a:noFill/>
        </p:spPr>
        <p:txBody>
          <a:bodyPr wrap="none" rtlCol="0">
            <a:spAutoFit/>
          </a:bodyPr>
          <a:lstStyle/>
          <a:p>
            <a:r>
              <a:rPr lang="nl-BE" sz="1400" b="1" i="1" dirty="0">
                <a:solidFill>
                  <a:srgbClr val="C00000"/>
                </a:solidFill>
              </a:rPr>
              <a:t>of business</a:t>
            </a:r>
          </a:p>
        </p:txBody>
      </p:sp>
      <p:sp>
        <p:nvSpPr>
          <p:cNvPr id="11" name="Tekstvak 10">
            <a:extLst>
              <a:ext uri="{FF2B5EF4-FFF2-40B4-BE49-F238E27FC236}">
                <a16:creationId xmlns:a16="http://schemas.microsoft.com/office/drawing/2014/main" id="{6FFB7CBC-9B1B-41BA-94F0-EF5038F990D4}"/>
              </a:ext>
            </a:extLst>
          </p:cNvPr>
          <p:cNvSpPr txBox="1"/>
          <p:nvPr/>
        </p:nvSpPr>
        <p:spPr>
          <a:xfrm>
            <a:off x="916284" y="6471094"/>
            <a:ext cx="1767600" cy="369332"/>
          </a:xfrm>
          <a:prstGeom prst="rect">
            <a:avLst/>
          </a:prstGeom>
          <a:noFill/>
        </p:spPr>
        <p:txBody>
          <a:bodyPr wrap="none" rtlCol="0">
            <a:spAutoFit/>
          </a:bodyPr>
          <a:lstStyle/>
          <a:p>
            <a:r>
              <a:rPr lang="nl-BE" dirty="0"/>
              <a:t>Bron: PWC, 2017</a:t>
            </a:r>
          </a:p>
        </p:txBody>
      </p:sp>
    </p:spTree>
    <p:extLst>
      <p:ext uri="{BB962C8B-B14F-4D97-AF65-F5344CB8AC3E}">
        <p14:creationId xmlns:p14="http://schemas.microsoft.com/office/powerpoint/2010/main" val="239693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E5A43-FB88-4754-AB79-79DF62151F8C}"/>
              </a:ext>
            </a:extLst>
          </p:cNvPr>
          <p:cNvSpPr>
            <a:spLocks noGrp="1"/>
          </p:cNvSpPr>
          <p:nvPr>
            <p:ph type="title"/>
          </p:nvPr>
        </p:nvSpPr>
        <p:spPr/>
        <p:txBody>
          <a:bodyPr>
            <a:normAutofit/>
          </a:bodyPr>
          <a:lstStyle/>
          <a:p>
            <a:r>
              <a:rPr lang="nl-BE" dirty="0"/>
              <a:t>Demografie</a:t>
            </a:r>
          </a:p>
        </p:txBody>
      </p:sp>
      <p:sp>
        <p:nvSpPr>
          <p:cNvPr id="3" name="Tijdelijke aanduiding voor inhoud 2">
            <a:extLst>
              <a:ext uri="{FF2B5EF4-FFF2-40B4-BE49-F238E27FC236}">
                <a16:creationId xmlns:a16="http://schemas.microsoft.com/office/drawing/2014/main" id="{E34F7F53-768D-4604-9EF1-BC3A5A2CF57D}"/>
              </a:ext>
            </a:extLst>
          </p:cNvPr>
          <p:cNvSpPr>
            <a:spLocks noGrp="1"/>
          </p:cNvSpPr>
          <p:nvPr>
            <p:ph idx="1"/>
          </p:nvPr>
        </p:nvSpPr>
        <p:spPr/>
        <p:txBody>
          <a:bodyPr>
            <a:normAutofit fontScale="85000" lnSpcReduction="20000"/>
          </a:bodyPr>
          <a:lstStyle/>
          <a:p>
            <a:r>
              <a:rPr lang="nl-BE" dirty="0"/>
              <a:t>Stagnatie bevolkingsgroei:</a:t>
            </a:r>
          </a:p>
          <a:p>
            <a:pPr lvl="1"/>
            <a:r>
              <a:rPr lang="nl-BE" dirty="0"/>
              <a:t>Bevolking op arbeidsleeftijd (25-64j) valt in 2050 licht lager uit (-31000 pers.) dan in 2015</a:t>
            </a:r>
          </a:p>
          <a:p>
            <a:r>
              <a:rPr lang="nl-BE" dirty="0"/>
              <a:t>(Gezonde) levensverwachting stijgt (zie grafiek 1) o.a. in functie van betere gezondheidszorg en medische doorbraken inzake kanker, MS, </a:t>
            </a:r>
            <a:r>
              <a:rPr lang="nl-BE" dirty="0" err="1"/>
              <a:t>celdegeneratie</a:t>
            </a:r>
            <a:r>
              <a:rPr lang="nl-BE" dirty="0"/>
              <a:t>, nieuwe oplossingen voor antibiotica resistente infecties? </a:t>
            </a:r>
          </a:p>
          <a:p>
            <a:pPr lvl="1"/>
            <a:r>
              <a:rPr lang="nl-BE" dirty="0"/>
              <a:t>- Druk op sociale zekerheid (van 8,5% van het BBP in 2000 naar 12,7% in 2040) en gezondheidsuitgaven (van 5,9% naar 9,9%)? </a:t>
            </a:r>
          </a:p>
          <a:p>
            <a:pPr lvl="1"/>
            <a:r>
              <a:rPr lang="nl-BE" dirty="0"/>
              <a:t>+ Hogere vraag naar (arbeidsintensieve) zorgdiensten (met beperkte mogelijkheid tot afbouw arbeid ten voordele van kapitaal)? </a:t>
            </a:r>
          </a:p>
          <a:p>
            <a:pPr lvl="1"/>
            <a:r>
              <a:rPr lang="nl-BE" dirty="0"/>
              <a:t>+ Mensen kunnen echter ook langer werken? Meer gepensioneerden die actief blijven als zelfstandige?</a:t>
            </a:r>
          </a:p>
          <a:p>
            <a:r>
              <a:rPr lang="nl-BE" dirty="0"/>
              <a:t>Onderwijsniveau van nieuwe generaties ging stelselmatig omhoog en dus op termijn ook niveau van de bevolking in het algemeen (zie grafiek 2)</a:t>
            </a:r>
          </a:p>
          <a:p>
            <a:r>
              <a:rPr lang="nl-BE" dirty="0"/>
              <a:t>Toenemende migratie (zie grafiek 3)?</a:t>
            </a:r>
          </a:p>
          <a:p>
            <a:pPr lvl="1"/>
            <a:endParaRPr lang="nl-BE" dirty="0"/>
          </a:p>
        </p:txBody>
      </p:sp>
      <p:sp>
        <p:nvSpPr>
          <p:cNvPr id="4" name="Rechthoek 3">
            <a:extLst>
              <a:ext uri="{FF2B5EF4-FFF2-40B4-BE49-F238E27FC236}">
                <a16:creationId xmlns:a16="http://schemas.microsoft.com/office/drawing/2014/main" id="{9B36BCC4-B051-4527-99A2-11D344364EDD}"/>
              </a:ext>
            </a:extLst>
          </p:cNvPr>
          <p:cNvSpPr/>
          <p:nvPr/>
        </p:nvSpPr>
        <p:spPr>
          <a:xfrm>
            <a:off x="338580" y="6176963"/>
            <a:ext cx="1582869" cy="369332"/>
          </a:xfrm>
          <a:prstGeom prst="rect">
            <a:avLst/>
          </a:prstGeom>
        </p:spPr>
        <p:txBody>
          <a:bodyPr wrap="none">
            <a:spAutoFit/>
          </a:bodyPr>
          <a:lstStyle/>
          <a:p>
            <a:r>
              <a:rPr lang="nl-BE" dirty="0"/>
              <a:t>Sels et al  2017</a:t>
            </a:r>
          </a:p>
        </p:txBody>
      </p:sp>
    </p:spTree>
    <p:extLst>
      <p:ext uri="{BB962C8B-B14F-4D97-AF65-F5344CB8AC3E}">
        <p14:creationId xmlns:p14="http://schemas.microsoft.com/office/powerpoint/2010/main" val="884387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16576-B378-4E1E-9C09-141FA975CBB5}"/>
              </a:ext>
            </a:extLst>
          </p:cNvPr>
          <p:cNvSpPr>
            <a:spLocks noGrp="1"/>
          </p:cNvSpPr>
          <p:nvPr>
            <p:ph type="title"/>
          </p:nvPr>
        </p:nvSpPr>
        <p:spPr>
          <a:xfrm>
            <a:off x="608117" y="106931"/>
            <a:ext cx="10515600" cy="1325563"/>
          </a:xfrm>
        </p:spPr>
        <p:txBody>
          <a:bodyPr/>
          <a:lstStyle/>
          <a:p>
            <a:r>
              <a:rPr lang="nl-BE" dirty="0"/>
              <a:t>…nog meer scenario’s</a:t>
            </a:r>
          </a:p>
        </p:txBody>
      </p:sp>
      <p:pic>
        <p:nvPicPr>
          <p:cNvPr id="5" name="Afbeelding 4">
            <a:extLst>
              <a:ext uri="{FF2B5EF4-FFF2-40B4-BE49-F238E27FC236}">
                <a16:creationId xmlns:a16="http://schemas.microsoft.com/office/drawing/2014/main" id="{62A2E9CF-D86C-4D8B-8432-5260AF7507F4}"/>
              </a:ext>
            </a:extLst>
          </p:cNvPr>
          <p:cNvPicPr>
            <a:picLocks noChangeAspect="1"/>
          </p:cNvPicPr>
          <p:nvPr/>
        </p:nvPicPr>
        <p:blipFill>
          <a:blip r:embed="rId2"/>
          <a:stretch>
            <a:fillRect/>
          </a:stretch>
        </p:blipFill>
        <p:spPr>
          <a:xfrm>
            <a:off x="364276" y="1432494"/>
            <a:ext cx="11538583" cy="810834"/>
          </a:xfrm>
          <a:prstGeom prst="rect">
            <a:avLst/>
          </a:prstGeom>
        </p:spPr>
      </p:pic>
      <p:sp>
        <p:nvSpPr>
          <p:cNvPr id="6" name="Tekstvak 5">
            <a:extLst>
              <a:ext uri="{FF2B5EF4-FFF2-40B4-BE49-F238E27FC236}">
                <a16:creationId xmlns:a16="http://schemas.microsoft.com/office/drawing/2014/main" id="{78055E06-4DE6-4C28-814D-0895B0084D55}"/>
              </a:ext>
            </a:extLst>
          </p:cNvPr>
          <p:cNvSpPr txBox="1"/>
          <p:nvPr/>
        </p:nvSpPr>
        <p:spPr>
          <a:xfrm>
            <a:off x="510580" y="2279904"/>
            <a:ext cx="3537163" cy="3170099"/>
          </a:xfrm>
          <a:prstGeom prst="rect">
            <a:avLst/>
          </a:prstGeom>
          <a:noFill/>
        </p:spPr>
        <p:txBody>
          <a:bodyPr wrap="square" rtlCol="0">
            <a:spAutoFit/>
          </a:bodyPr>
          <a:lstStyle/>
          <a:p>
            <a:pPr algn="ctr"/>
            <a:r>
              <a:rPr lang="nl-BE" sz="2000" b="1" dirty="0"/>
              <a:t>Handmatige/routine taken geautomatiseerd maar midden/hoger geschoolde niet-cognitieve en complexe </a:t>
            </a:r>
            <a:r>
              <a:rPr lang="nl-BE" sz="2000" dirty="0"/>
              <a:t>niet</a:t>
            </a:r>
          </a:p>
          <a:p>
            <a:pPr algn="ctr"/>
            <a:endParaRPr lang="nl-BE" sz="2000" dirty="0"/>
          </a:p>
          <a:p>
            <a:pPr algn="ctr"/>
            <a:r>
              <a:rPr lang="nl-BE" sz="2000" dirty="0"/>
              <a:t>VERSUS</a:t>
            </a:r>
          </a:p>
          <a:p>
            <a:pPr algn="ctr"/>
            <a:endParaRPr lang="nl-BE" sz="2000" dirty="0"/>
          </a:p>
          <a:p>
            <a:pPr algn="ctr"/>
            <a:r>
              <a:rPr lang="nl-BE" sz="2000" dirty="0"/>
              <a:t>ook niet cognitieve, complexe taken</a:t>
            </a:r>
          </a:p>
          <a:p>
            <a:pPr algn="ctr"/>
            <a:endParaRPr lang="nl-BE" sz="2000" dirty="0"/>
          </a:p>
        </p:txBody>
      </p:sp>
      <p:sp>
        <p:nvSpPr>
          <p:cNvPr id="7" name="Tekstvak 6">
            <a:extLst>
              <a:ext uri="{FF2B5EF4-FFF2-40B4-BE49-F238E27FC236}">
                <a16:creationId xmlns:a16="http://schemas.microsoft.com/office/drawing/2014/main" id="{7AB95A43-308B-446F-9249-2F407139033F}"/>
              </a:ext>
            </a:extLst>
          </p:cNvPr>
          <p:cNvSpPr txBox="1"/>
          <p:nvPr/>
        </p:nvSpPr>
        <p:spPr>
          <a:xfrm>
            <a:off x="4145280" y="2279904"/>
            <a:ext cx="3913632" cy="3785652"/>
          </a:xfrm>
          <a:prstGeom prst="rect">
            <a:avLst/>
          </a:prstGeom>
          <a:noFill/>
          <a:ln w="38100">
            <a:solidFill>
              <a:srgbClr val="FFC000"/>
            </a:solidFill>
          </a:ln>
        </p:spPr>
        <p:txBody>
          <a:bodyPr wrap="square" rtlCol="0">
            <a:spAutoFit/>
          </a:bodyPr>
          <a:lstStyle/>
          <a:p>
            <a:pPr algn="ctr"/>
            <a:r>
              <a:rPr lang="nl-BE" sz="2000" dirty="0"/>
              <a:t>We blijven leren zoals vandaag met grote tekorten aan nodig talent</a:t>
            </a:r>
          </a:p>
          <a:p>
            <a:pPr algn="ctr"/>
            <a:endParaRPr lang="nl-BE" sz="2000" dirty="0"/>
          </a:p>
          <a:p>
            <a:pPr algn="ctr"/>
            <a:r>
              <a:rPr lang="nl-BE" sz="2000" dirty="0"/>
              <a:t>VERSUS</a:t>
            </a:r>
          </a:p>
          <a:p>
            <a:pPr algn="ctr"/>
            <a:endParaRPr lang="nl-BE" sz="2000" dirty="0"/>
          </a:p>
          <a:p>
            <a:pPr algn="ctr"/>
            <a:r>
              <a:rPr lang="nl-BE" sz="2000" b="1" dirty="0"/>
              <a:t>Up </a:t>
            </a:r>
            <a:r>
              <a:rPr lang="nl-BE" sz="2000" b="1" dirty="0" err="1"/>
              <a:t>to</a:t>
            </a:r>
            <a:r>
              <a:rPr lang="nl-BE" sz="2000" b="1" dirty="0"/>
              <a:t> data en wendbare curricula, investeringen door bedrijven in opleiding en re-</a:t>
            </a:r>
            <a:r>
              <a:rPr lang="nl-BE" sz="2000" b="1" dirty="0" err="1"/>
              <a:t>skilling</a:t>
            </a:r>
            <a:r>
              <a:rPr lang="nl-BE" sz="2000" b="1" dirty="0"/>
              <a:t> en een ethos van levenslang leren bij jongere generaties, met meer creativiteit, dynamiek en verhoogde productiviteit tot gevolg</a:t>
            </a:r>
          </a:p>
        </p:txBody>
      </p:sp>
      <p:sp>
        <p:nvSpPr>
          <p:cNvPr id="8" name="Tekstvak 7">
            <a:extLst>
              <a:ext uri="{FF2B5EF4-FFF2-40B4-BE49-F238E27FC236}">
                <a16:creationId xmlns:a16="http://schemas.microsoft.com/office/drawing/2014/main" id="{75D6DFB7-DB1E-47D1-A974-E14764BBA5D5}"/>
              </a:ext>
            </a:extLst>
          </p:cNvPr>
          <p:cNvSpPr txBox="1"/>
          <p:nvPr/>
        </p:nvSpPr>
        <p:spPr>
          <a:xfrm>
            <a:off x="8388095" y="2368562"/>
            <a:ext cx="3514763" cy="3970318"/>
          </a:xfrm>
          <a:prstGeom prst="rect">
            <a:avLst/>
          </a:prstGeom>
          <a:noFill/>
        </p:spPr>
        <p:txBody>
          <a:bodyPr wrap="square" rtlCol="0">
            <a:spAutoFit/>
          </a:bodyPr>
          <a:lstStyle/>
          <a:p>
            <a:pPr algn="ctr"/>
            <a:r>
              <a:rPr lang="nl-BE" dirty="0"/>
              <a:t>Lage fysieke mobiliteit </a:t>
            </a:r>
            <a:r>
              <a:rPr lang="nl-BE" dirty="0" err="1"/>
              <a:t>owv</a:t>
            </a:r>
            <a:r>
              <a:rPr lang="nl-BE" dirty="0"/>
              <a:t> restricties op migratie  </a:t>
            </a:r>
          </a:p>
          <a:p>
            <a:pPr algn="ctr"/>
            <a:endParaRPr lang="nl-BE" dirty="0"/>
          </a:p>
          <a:p>
            <a:pPr algn="ctr"/>
            <a:r>
              <a:rPr lang="nl-BE" dirty="0"/>
              <a:t>VERSUS </a:t>
            </a:r>
          </a:p>
          <a:p>
            <a:pPr algn="ctr"/>
            <a:endParaRPr lang="nl-BE" dirty="0"/>
          </a:p>
          <a:p>
            <a:pPr algn="ctr"/>
            <a:r>
              <a:rPr lang="nl-BE" b="1" dirty="0"/>
              <a:t>Hoge fysieke mobiliteit </a:t>
            </a:r>
            <a:r>
              <a:rPr lang="nl-BE" b="1" dirty="0" err="1"/>
              <a:t>owv</a:t>
            </a:r>
            <a:r>
              <a:rPr lang="nl-BE" b="1" dirty="0"/>
              <a:t> o.a.  certificeringen / </a:t>
            </a:r>
            <a:r>
              <a:rPr lang="nl-BE" b="1" dirty="0" err="1"/>
              <a:t>credentials</a:t>
            </a:r>
            <a:r>
              <a:rPr lang="nl-BE" b="1" dirty="0"/>
              <a:t> die internationaal </a:t>
            </a:r>
            <a:r>
              <a:rPr lang="nl-BE" b="1" dirty="0" err="1"/>
              <a:t>gestandardiseerd</a:t>
            </a:r>
            <a:r>
              <a:rPr lang="nl-BE" b="1" dirty="0"/>
              <a:t> zijn, met geharmoniseerd sociaal / </a:t>
            </a:r>
            <a:r>
              <a:rPr lang="nl-BE" b="1" dirty="0" err="1"/>
              <a:t>arbeidmarktsbeleid</a:t>
            </a:r>
            <a:r>
              <a:rPr lang="nl-BE" b="1" dirty="0"/>
              <a:t> </a:t>
            </a:r>
          </a:p>
          <a:p>
            <a:pPr algn="ctr"/>
            <a:endParaRPr lang="nl-BE" dirty="0"/>
          </a:p>
          <a:p>
            <a:pPr algn="ctr"/>
            <a:r>
              <a:rPr lang="nl-BE" b="1" dirty="0"/>
              <a:t>BEIDE met gebruik van online platformen door wereldwijde talenten pools</a:t>
            </a:r>
            <a:endParaRPr lang="nl-BE" dirty="0"/>
          </a:p>
        </p:txBody>
      </p:sp>
      <p:pic>
        <p:nvPicPr>
          <p:cNvPr id="9" name="Afbeelding 8">
            <a:extLst>
              <a:ext uri="{FF2B5EF4-FFF2-40B4-BE49-F238E27FC236}">
                <a16:creationId xmlns:a16="http://schemas.microsoft.com/office/drawing/2014/main" id="{1384A0CF-30CF-4AC1-B868-22D084F5C1C9}"/>
              </a:ext>
            </a:extLst>
          </p:cNvPr>
          <p:cNvPicPr>
            <a:picLocks noChangeAspect="1"/>
          </p:cNvPicPr>
          <p:nvPr/>
        </p:nvPicPr>
        <p:blipFill>
          <a:blip r:embed="rId3"/>
          <a:stretch>
            <a:fillRect/>
          </a:stretch>
        </p:blipFill>
        <p:spPr>
          <a:xfrm>
            <a:off x="5865917" y="67575"/>
            <a:ext cx="1803739" cy="1180224"/>
          </a:xfrm>
          <a:prstGeom prst="rect">
            <a:avLst/>
          </a:prstGeom>
        </p:spPr>
      </p:pic>
      <p:sp>
        <p:nvSpPr>
          <p:cNvPr id="10" name="Gedachtewolkje: wolk 9">
            <a:extLst>
              <a:ext uri="{FF2B5EF4-FFF2-40B4-BE49-F238E27FC236}">
                <a16:creationId xmlns:a16="http://schemas.microsoft.com/office/drawing/2014/main" id="{7E1598A5-EA1C-4CA1-BDB7-37EFE8B1F2B6}"/>
              </a:ext>
            </a:extLst>
          </p:cNvPr>
          <p:cNvSpPr/>
          <p:nvPr/>
        </p:nvSpPr>
        <p:spPr>
          <a:xfrm>
            <a:off x="1426464" y="5315712"/>
            <a:ext cx="2718816" cy="1468656"/>
          </a:xfrm>
          <a:prstGeom prst="cloudCallout">
            <a:avLst>
              <a:gd name="adj1" fmla="val 50742"/>
              <a:gd name="adj2" fmla="val -509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2"/>
                </a:solidFill>
              </a:rPr>
              <a:t>Sleutel tot positief </a:t>
            </a:r>
            <a:r>
              <a:rPr lang="nl-BE" b="1" dirty="0" err="1">
                <a:solidFill>
                  <a:schemeClr val="tx2"/>
                </a:solidFill>
              </a:rPr>
              <a:t>vs</a:t>
            </a:r>
            <a:r>
              <a:rPr lang="nl-BE" b="1" dirty="0">
                <a:solidFill>
                  <a:schemeClr val="tx2"/>
                </a:solidFill>
              </a:rPr>
              <a:t> negatief</a:t>
            </a:r>
          </a:p>
        </p:txBody>
      </p:sp>
      <p:sp>
        <p:nvSpPr>
          <p:cNvPr id="3" name="Rechthoek 2">
            <a:extLst>
              <a:ext uri="{FF2B5EF4-FFF2-40B4-BE49-F238E27FC236}">
                <a16:creationId xmlns:a16="http://schemas.microsoft.com/office/drawing/2014/main" id="{0B746AD1-26FA-4F3E-90F0-3785F95807A6}"/>
              </a:ext>
            </a:extLst>
          </p:cNvPr>
          <p:cNvSpPr/>
          <p:nvPr/>
        </p:nvSpPr>
        <p:spPr>
          <a:xfrm>
            <a:off x="7935739" y="6415036"/>
            <a:ext cx="4105996" cy="369332"/>
          </a:xfrm>
          <a:prstGeom prst="rect">
            <a:avLst/>
          </a:prstGeom>
        </p:spPr>
        <p:txBody>
          <a:bodyPr wrap="none">
            <a:spAutoFit/>
          </a:bodyPr>
          <a:lstStyle/>
          <a:p>
            <a:r>
              <a:rPr lang="nl-BE" dirty="0"/>
              <a:t>Bron: World </a:t>
            </a:r>
            <a:r>
              <a:rPr lang="nl-BE" dirty="0" err="1"/>
              <a:t>Economic</a:t>
            </a:r>
            <a:r>
              <a:rPr lang="nl-BE" dirty="0"/>
              <a:t> Forum /BCG , 2018</a:t>
            </a:r>
          </a:p>
        </p:txBody>
      </p:sp>
    </p:spTree>
    <p:extLst>
      <p:ext uri="{BB962C8B-B14F-4D97-AF65-F5344CB8AC3E}">
        <p14:creationId xmlns:p14="http://schemas.microsoft.com/office/powerpoint/2010/main" val="960574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AB5E2-20D1-413A-90C4-D5504C4009E3}"/>
              </a:ext>
            </a:extLst>
          </p:cNvPr>
          <p:cNvSpPr>
            <a:spLocks noGrp="1"/>
          </p:cNvSpPr>
          <p:nvPr>
            <p:ph type="title"/>
          </p:nvPr>
        </p:nvSpPr>
        <p:spPr>
          <a:xfrm>
            <a:off x="826008" y="-159131"/>
            <a:ext cx="10515600" cy="1325563"/>
          </a:xfrm>
        </p:spPr>
        <p:txBody>
          <a:bodyPr/>
          <a:lstStyle/>
          <a:p>
            <a:r>
              <a:rPr lang="nl-BE" dirty="0"/>
              <a:t>Scenario’s waar we traag blijven leren…</a:t>
            </a:r>
          </a:p>
        </p:txBody>
      </p:sp>
      <p:sp>
        <p:nvSpPr>
          <p:cNvPr id="3" name="Tijdelijke aanduiding voor inhoud 2">
            <a:extLst>
              <a:ext uri="{FF2B5EF4-FFF2-40B4-BE49-F238E27FC236}">
                <a16:creationId xmlns:a16="http://schemas.microsoft.com/office/drawing/2014/main" id="{758E0C39-4D9C-460C-9A17-18BCAA6F7075}"/>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67C1E599-5220-496A-92E0-0D634E76E06A}"/>
              </a:ext>
            </a:extLst>
          </p:cNvPr>
          <p:cNvPicPr>
            <a:picLocks noChangeAspect="1"/>
          </p:cNvPicPr>
          <p:nvPr/>
        </p:nvPicPr>
        <p:blipFill>
          <a:blip r:embed="rId2"/>
          <a:stretch>
            <a:fillRect/>
          </a:stretch>
        </p:blipFill>
        <p:spPr>
          <a:xfrm>
            <a:off x="3680279" y="1040098"/>
            <a:ext cx="8693750" cy="4826383"/>
          </a:xfrm>
          <a:prstGeom prst="rect">
            <a:avLst/>
          </a:prstGeom>
        </p:spPr>
      </p:pic>
      <p:sp>
        <p:nvSpPr>
          <p:cNvPr id="6" name="Gedachtewolkje: wolk 5">
            <a:extLst>
              <a:ext uri="{FF2B5EF4-FFF2-40B4-BE49-F238E27FC236}">
                <a16:creationId xmlns:a16="http://schemas.microsoft.com/office/drawing/2014/main" id="{5710783C-7E14-47D6-8B38-C8D1759B81C3}"/>
              </a:ext>
            </a:extLst>
          </p:cNvPr>
          <p:cNvSpPr/>
          <p:nvPr/>
        </p:nvSpPr>
        <p:spPr>
          <a:xfrm>
            <a:off x="838200" y="813277"/>
            <a:ext cx="1917192" cy="743712"/>
          </a:xfrm>
          <a:prstGeom prst="cloudCallout">
            <a:avLst>
              <a:gd name="adj1" fmla="val -38286"/>
              <a:gd name="adj2" fmla="val -55533"/>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Negatiever</a:t>
            </a:r>
          </a:p>
        </p:txBody>
      </p:sp>
      <p:sp>
        <p:nvSpPr>
          <p:cNvPr id="7" name="Ovaal 6">
            <a:extLst>
              <a:ext uri="{FF2B5EF4-FFF2-40B4-BE49-F238E27FC236}">
                <a16:creationId xmlns:a16="http://schemas.microsoft.com/office/drawing/2014/main" id="{7F2D5FFA-2476-4311-AF23-205999D2FDD1}"/>
              </a:ext>
            </a:extLst>
          </p:cNvPr>
          <p:cNvSpPr/>
          <p:nvPr/>
        </p:nvSpPr>
        <p:spPr>
          <a:xfrm>
            <a:off x="8388096" y="3550001"/>
            <a:ext cx="3913632" cy="2218944"/>
          </a:xfrm>
          <a:prstGeom prst="ellipse">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42ABECDE-FA05-45EC-AB23-845B985B4EE7}"/>
              </a:ext>
            </a:extLst>
          </p:cNvPr>
          <p:cNvPicPr>
            <a:picLocks noChangeAspect="1"/>
          </p:cNvPicPr>
          <p:nvPr/>
        </p:nvPicPr>
        <p:blipFill>
          <a:blip r:embed="rId3"/>
          <a:stretch>
            <a:fillRect/>
          </a:stretch>
        </p:blipFill>
        <p:spPr>
          <a:xfrm>
            <a:off x="24499" y="1633728"/>
            <a:ext cx="3737961" cy="5224272"/>
          </a:xfrm>
          <a:prstGeom prst="rect">
            <a:avLst/>
          </a:prstGeom>
        </p:spPr>
      </p:pic>
      <p:sp>
        <p:nvSpPr>
          <p:cNvPr id="9" name="Rechthoek 8">
            <a:extLst>
              <a:ext uri="{FF2B5EF4-FFF2-40B4-BE49-F238E27FC236}">
                <a16:creationId xmlns:a16="http://schemas.microsoft.com/office/drawing/2014/main" id="{B04A36E0-AC19-4E2A-AA5A-3DD46E7A6B8A}"/>
              </a:ext>
            </a:extLst>
          </p:cNvPr>
          <p:cNvSpPr/>
          <p:nvPr/>
        </p:nvSpPr>
        <p:spPr>
          <a:xfrm>
            <a:off x="7935739" y="6415036"/>
            <a:ext cx="4105996" cy="369332"/>
          </a:xfrm>
          <a:prstGeom prst="rect">
            <a:avLst/>
          </a:prstGeom>
        </p:spPr>
        <p:txBody>
          <a:bodyPr wrap="none">
            <a:spAutoFit/>
          </a:bodyPr>
          <a:lstStyle/>
          <a:p>
            <a:r>
              <a:rPr lang="nl-BE" dirty="0"/>
              <a:t>Bron: World </a:t>
            </a:r>
            <a:r>
              <a:rPr lang="nl-BE" dirty="0" err="1"/>
              <a:t>Economic</a:t>
            </a:r>
            <a:r>
              <a:rPr lang="nl-BE" dirty="0"/>
              <a:t> Forum /BCG , 2018</a:t>
            </a:r>
          </a:p>
        </p:txBody>
      </p:sp>
    </p:spTree>
    <p:extLst>
      <p:ext uri="{BB962C8B-B14F-4D97-AF65-F5344CB8AC3E}">
        <p14:creationId xmlns:p14="http://schemas.microsoft.com/office/powerpoint/2010/main" val="4244583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B1B46-32EE-4FCB-9B69-7BCBB054FDA5}"/>
              </a:ext>
            </a:extLst>
          </p:cNvPr>
          <p:cNvSpPr>
            <a:spLocks noGrp="1"/>
          </p:cNvSpPr>
          <p:nvPr>
            <p:ph type="title"/>
          </p:nvPr>
        </p:nvSpPr>
        <p:spPr>
          <a:xfrm>
            <a:off x="838200" y="133477"/>
            <a:ext cx="10515600" cy="1325563"/>
          </a:xfrm>
        </p:spPr>
        <p:txBody>
          <a:bodyPr/>
          <a:lstStyle/>
          <a:p>
            <a:r>
              <a:rPr lang="nl-BE" dirty="0"/>
              <a:t>Scenario’s waar we sneller (leren) leren…</a:t>
            </a:r>
          </a:p>
        </p:txBody>
      </p:sp>
      <p:pic>
        <p:nvPicPr>
          <p:cNvPr id="4" name="Afbeelding 3">
            <a:extLst>
              <a:ext uri="{FF2B5EF4-FFF2-40B4-BE49-F238E27FC236}">
                <a16:creationId xmlns:a16="http://schemas.microsoft.com/office/drawing/2014/main" id="{A515CA7F-1F7C-4EBB-9CFB-6982286445DC}"/>
              </a:ext>
            </a:extLst>
          </p:cNvPr>
          <p:cNvPicPr>
            <a:picLocks noChangeAspect="1"/>
          </p:cNvPicPr>
          <p:nvPr/>
        </p:nvPicPr>
        <p:blipFill>
          <a:blip r:embed="rId2"/>
          <a:stretch>
            <a:fillRect/>
          </a:stretch>
        </p:blipFill>
        <p:spPr>
          <a:xfrm>
            <a:off x="3603239" y="1219200"/>
            <a:ext cx="8331878" cy="4571952"/>
          </a:xfrm>
          <a:prstGeom prst="rect">
            <a:avLst/>
          </a:prstGeom>
        </p:spPr>
      </p:pic>
      <p:sp>
        <p:nvSpPr>
          <p:cNvPr id="5" name="Gedachtewolkje: wolk 4">
            <a:extLst>
              <a:ext uri="{FF2B5EF4-FFF2-40B4-BE49-F238E27FC236}">
                <a16:creationId xmlns:a16="http://schemas.microsoft.com/office/drawing/2014/main" id="{33375991-3F68-4C74-80D4-2992CDFB687D}"/>
              </a:ext>
            </a:extLst>
          </p:cNvPr>
          <p:cNvSpPr/>
          <p:nvPr/>
        </p:nvSpPr>
        <p:spPr>
          <a:xfrm>
            <a:off x="838200" y="1219200"/>
            <a:ext cx="1819656" cy="743712"/>
          </a:xfrm>
          <a:prstGeom prst="cloudCallout">
            <a:avLst>
              <a:gd name="adj1" fmla="val -31638"/>
              <a:gd name="adj2" fmla="val -7520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Positiever</a:t>
            </a:r>
          </a:p>
        </p:txBody>
      </p:sp>
      <p:sp>
        <p:nvSpPr>
          <p:cNvPr id="6" name="Ovaal 5">
            <a:extLst>
              <a:ext uri="{FF2B5EF4-FFF2-40B4-BE49-F238E27FC236}">
                <a16:creationId xmlns:a16="http://schemas.microsoft.com/office/drawing/2014/main" id="{338FF86A-9F22-4BA0-9D27-93EA160F60F3}"/>
              </a:ext>
            </a:extLst>
          </p:cNvPr>
          <p:cNvSpPr/>
          <p:nvPr/>
        </p:nvSpPr>
        <p:spPr>
          <a:xfrm>
            <a:off x="8021485" y="3755136"/>
            <a:ext cx="3913632" cy="221894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4734805F-4364-45BE-9722-7AC20D330531}"/>
              </a:ext>
            </a:extLst>
          </p:cNvPr>
          <p:cNvPicPr>
            <a:picLocks noChangeAspect="1"/>
          </p:cNvPicPr>
          <p:nvPr/>
        </p:nvPicPr>
        <p:blipFill>
          <a:blip r:embed="rId3"/>
          <a:stretch>
            <a:fillRect/>
          </a:stretch>
        </p:blipFill>
        <p:spPr>
          <a:xfrm>
            <a:off x="98460" y="1962912"/>
            <a:ext cx="3593832" cy="4577184"/>
          </a:xfrm>
          <a:prstGeom prst="rect">
            <a:avLst/>
          </a:prstGeom>
        </p:spPr>
      </p:pic>
      <p:sp>
        <p:nvSpPr>
          <p:cNvPr id="7" name="Rechthoek 6">
            <a:extLst>
              <a:ext uri="{FF2B5EF4-FFF2-40B4-BE49-F238E27FC236}">
                <a16:creationId xmlns:a16="http://schemas.microsoft.com/office/drawing/2014/main" id="{24DF4312-3FCE-474B-A5A5-B038455BBD3D}"/>
              </a:ext>
            </a:extLst>
          </p:cNvPr>
          <p:cNvSpPr/>
          <p:nvPr/>
        </p:nvSpPr>
        <p:spPr>
          <a:xfrm>
            <a:off x="7935739" y="6415036"/>
            <a:ext cx="4105996" cy="369332"/>
          </a:xfrm>
          <a:prstGeom prst="rect">
            <a:avLst/>
          </a:prstGeom>
        </p:spPr>
        <p:txBody>
          <a:bodyPr wrap="none">
            <a:spAutoFit/>
          </a:bodyPr>
          <a:lstStyle/>
          <a:p>
            <a:r>
              <a:rPr lang="nl-BE" dirty="0"/>
              <a:t>Bron: World </a:t>
            </a:r>
            <a:r>
              <a:rPr lang="nl-BE" dirty="0" err="1"/>
              <a:t>Economic</a:t>
            </a:r>
            <a:r>
              <a:rPr lang="nl-BE" dirty="0"/>
              <a:t> Forum /BCG , 2018</a:t>
            </a:r>
          </a:p>
        </p:txBody>
      </p:sp>
    </p:spTree>
    <p:extLst>
      <p:ext uri="{BB962C8B-B14F-4D97-AF65-F5344CB8AC3E}">
        <p14:creationId xmlns:p14="http://schemas.microsoft.com/office/powerpoint/2010/main" val="320330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6D38B-9B78-484B-9A0D-47E7AC088728}"/>
              </a:ext>
            </a:extLst>
          </p:cNvPr>
          <p:cNvSpPr>
            <a:spLocks noGrp="1"/>
          </p:cNvSpPr>
          <p:nvPr>
            <p:ph type="title"/>
          </p:nvPr>
        </p:nvSpPr>
        <p:spPr>
          <a:xfrm>
            <a:off x="838200" y="255397"/>
            <a:ext cx="10515600" cy="1325563"/>
          </a:xfrm>
        </p:spPr>
        <p:txBody>
          <a:bodyPr/>
          <a:lstStyle/>
          <a:p>
            <a:r>
              <a:rPr lang="nl-BE" dirty="0"/>
              <a:t>…of met focus op jongeren</a:t>
            </a:r>
          </a:p>
        </p:txBody>
      </p:sp>
      <p:pic>
        <p:nvPicPr>
          <p:cNvPr id="4" name="Afbeelding 3">
            <a:extLst>
              <a:ext uri="{FF2B5EF4-FFF2-40B4-BE49-F238E27FC236}">
                <a16:creationId xmlns:a16="http://schemas.microsoft.com/office/drawing/2014/main" id="{6083C16D-C817-4EF1-9163-440C559A6DD6}"/>
              </a:ext>
            </a:extLst>
          </p:cNvPr>
          <p:cNvPicPr>
            <a:picLocks noChangeAspect="1"/>
          </p:cNvPicPr>
          <p:nvPr/>
        </p:nvPicPr>
        <p:blipFill>
          <a:blip r:embed="rId2"/>
          <a:stretch>
            <a:fillRect/>
          </a:stretch>
        </p:blipFill>
        <p:spPr>
          <a:xfrm>
            <a:off x="1402080" y="1465912"/>
            <a:ext cx="3929633" cy="5331128"/>
          </a:xfrm>
          <a:prstGeom prst="rect">
            <a:avLst/>
          </a:prstGeom>
        </p:spPr>
      </p:pic>
      <p:pic>
        <p:nvPicPr>
          <p:cNvPr id="5" name="Afbeelding 4">
            <a:extLst>
              <a:ext uri="{FF2B5EF4-FFF2-40B4-BE49-F238E27FC236}">
                <a16:creationId xmlns:a16="http://schemas.microsoft.com/office/drawing/2014/main" id="{DB890A82-2235-4072-B0DC-33D934914BBA}"/>
              </a:ext>
            </a:extLst>
          </p:cNvPr>
          <p:cNvPicPr>
            <a:picLocks noChangeAspect="1"/>
          </p:cNvPicPr>
          <p:nvPr/>
        </p:nvPicPr>
        <p:blipFill>
          <a:blip r:embed="rId3"/>
          <a:stretch>
            <a:fillRect/>
          </a:stretch>
        </p:blipFill>
        <p:spPr>
          <a:xfrm>
            <a:off x="7185131" y="1402080"/>
            <a:ext cx="2079715" cy="5370576"/>
          </a:xfrm>
          <a:prstGeom prst="rect">
            <a:avLst/>
          </a:prstGeom>
        </p:spPr>
      </p:pic>
      <p:pic>
        <p:nvPicPr>
          <p:cNvPr id="6" name="Afbeelding 5">
            <a:extLst>
              <a:ext uri="{FF2B5EF4-FFF2-40B4-BE49-F238E27FC236}">
                <a16:creationId xmlns:a16="http://schemas.microsoft.com/office/drawing/2014/main" id="{A6B839ED-D211-4150-B368-0B5CFB765BBF}"/>
              </a:ext>
            </a:extLst>
          </p:cNvPr>
          <p:cNvPicPr>
            <a:picLocks noChangeAspect="1"/>
          </p:cNvPicPr>
          <p:nvPr/>
        </p:nvPicPr>
        <p:blipFill>
          <a:blip r:embed="rId4"/>
          <a:stretch>
            <a:fillRect/>
          </a:stretch>
        </p:blipFill>
        <p:spPr>
          <a:xfrm>
            <a:off x="9262488" y="1246456"/>
            <a:ext cx="2228523" cy="5940728"/>
          </a:xfrm>
          <a:prstGeom prst="rect">
            <a:avLst/>
          </a:prstGeom>
        </p:spPr>
      </p:pic>
      <p:sp>
        <p:nvSpPr>
          <p:cNvPr id="7" name="Pijl: links/rechts 6">
            <a:extLst>
              <a:ext uri="{FF2B5EF4-FFF2-40B4-BE49-F238E27FC236}">
                <a16:creationId xmlns:a16="http://schemas.microsoft.com/office/drawing/2014/main" id="{A9F82968-94E9-46B2-AF69-2C59D91E2B61}"/>
              </a:ext>
            </a:extLst>
          </p:cNvPr>
          <p:cNvSpPr/>
          <p:nvPr/>
        </p:nvSpPr>
        <p:spPr>
          <a:xfrm>
            <a:off x="5770625" y="3474720"/>
            <a:ext cx="922783" cy="633984"/>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Gedachtewolkje: wolk 7">
            <a:extLst>
              <a:ext uri="{FF2B5EF4-FFF2-40B4-BE49-F238E27FC236}">
                <a16:creationId xmlns:a16="http://schemas.microsoft.com/office/drawing/2014/main" id="{970A59D1-2E2C-43A8-B862-1B863621A780}"/>
              </a:ext>
            </a:extLst>
          </p:cNvPr>
          <p:cNvSpPr/>
          <p:nvPr/>
        </p:nvSpPr>
        <p:spPr>
          <a:xfrm>
            <a:off x="103632" y="1402080"/>
            <a:ext cx="1834896" cy="743712"/>
          </a:xfrm>
          <a:prstGeom prst="cloudCallout">
            <a:avLst>
              <a:gd name="adj1" fmla="val 17033"/>
              <a:gd name="adj2" fmla="val 65779"/>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Negatiever</a:t>
            </a:r>
          </a:p>
        </p:txBody>
      </p:sp>
      <p:sp>
        <p:nvSpPr>
          <p:cNvPr id="9" name="Gedachtewolkje: wolk 8">
            <a:extLst>
              <a:ext uri="{FF2B5EF4-FFF2-40B4-BE49-F238E27FC236}">
                <a16:creationId xmlns:a16="http://schemas.microsoft.com/office/drawing/2014/main" id="{48761FF9-1795-4B2B-ADBA-D030AB02AD8C}"/>
              </a:ext>
            </a:extLst>
          </p:cNvPr>
          <p:cNvSpPr/>
          <p:nvPr/>
        </p:nvSpPr>
        <p:spPr>
          <a:xfrm>
            <a:off x="10268712" y="502744"/>
            <a:ext cx="1819656" cy="743712"/>
          </a:xfrm>
          <a:prstGeom prst="cloudCallout">
            <a:avLst>
              <a:gd name="adj1" fmla="val -48388"/>
              <a:gd name="adj2" fmla="val 4118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Positiever</a:t>
            </a:r>
          </a:p>
        </p:txBody>
      </p:sp>
      <p:sp>
        <p:nvSpPr>
          <p:cNvPr id="10" name="Tekstvak 9">
            <a:extLst>
              <a:ext uri="{FF2B5EF4-FFF2-40B4-BE49-F238E27FC236}">
                <a16:creationId xmlns:a16="http://schemas.microsoft.com/office/drawing/2014/main" id="{D361F12F-CDA7-4E00-93B0-492883105CCA}"/>
              </a:ext>
            </a:extLst>
          </p:cNvPr>
          <p:cNvSpPr txBox="1"/>
          <p:nvPr/>
        </p:nvSpPr>
        <p:spPr>
          <a:xfrm>
            <a:off x="103632" y="6352032"/>
            <a:ext cx="1121846" cy="369332"/>
          </a:xfrm>
          <a:prstGeom prst="rect">
            <a:avLst/>
          </a:prstGeom>
          <a:noFill/>
        </p:spPr>
        <p:txBody>
          <a:bodyPr wrap="none" rtlCol="0">
            <a:spAutoFit/>
          </a:bodyPr>
          <a:lstStyle/>
          <a:p>
            <a:r>
              <a:rPr lang="nl-BE" dirty="0"/>
              <a:t>IFTF, 2014</a:t>
            </a:r>
          </a:p>
        </p:txBody>
      </p:sp>
    </p:spTree>
    <p:extLst>
      <p:ext uri="{BB962C8B-B14F-4D97-AF65-F5344CB8AC3E}">
        <p14:creationId xmlns:p14="http://schemas.microsoft.com/office/powerpoint/2010/main" val="1604226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8AE69A-79EB-4626-BE78-3606B8745646}"/>
              </a:ext>
            </a:extLst>
          </p:cNvPr>
          <p:cNvPicPr>
            <a:picLocks noChangeAspect="1"/>
          </p:cNvPicPr>
          <p:nvPr/>
        </p:nvPicPr>
        <p:blipFill>
          <a:blip r:embed="rId2"/>
          <a:stretch>
            <a:fillRect/>
          </a:stretch>
        </p:blipFill>
        <p:spPr>
          <a:xfrm>
            <a:off x="117624" y="-63090"/>
            <a:ext cx="1666509" cy="2181992"/>
          </a:xfrm>
          <a:prstGeom prst="rect">
            <a:avLst/>
          </a:prstGeom>
        </p:spPr>
      </p:pic>
      <p:pic>
        <p:nvPicPr>
          <p:cNvPr id="5" name="Picture 4">
            <a:extLst>
              <a:ext uri="{FF2B5EF4-FFF2-40B4-BE49-F238E27FC236}">
                <a16:creationId xmlns:a16="http://schemas.microsoft.com/office/drawing/2014/main" id="{72AA73CB-F43F-42C2-8A6C-30590A37C142}"/>
              </a:ext>
            </a:extLst>
          </p:cNvPr>
          <p:cNvPicPr>
            <a:picLocks noChangeAspect="1"/>
          </p:cNvPicPr>
          <p:nvPr/>
        </p:nvPicPr>
        <p:blipFill>
          <a:blip r:embed="rId3"/>
          <a:stretch>
            <a:fillRect/>
          </a:stretch>
        </p:blipFill>
        <p:spPr>
          <a:xfrm>
            <a:off x="13670" y="2265537"/>
            <a:ext cx="1106155" cy="2043626"/>
          </a:xfrm>
          <a:prstGeom prst="rect">
            <a:avLst/>
          </a:prstGeom>
        </p:spPr>
      </p:pic>
      <p:pic>
        <p:nvPicPr>
          <p:cNvPr id="6" name="Picture 5">
            <a:extLst>
              <a:ext uri="{FF2B5EF4-FFF2-40B4-BE49-F238E27FC236}">
                <a16:creationId xmlns:a16="http://schemas.microsoft.com/office/drawing/2014/main" id="{6C280DEB-AB17-4251-8748-3E35C4FDCAA9}"/>
              </a:ext>
            </a:extLst>
          </p:cNvPr>
          <p:cNvPicPr>
            <a:picLocks noChangeAspect="1"/>
          </p:cNvPicPr>
          <p:nvPr/>
        </p:nvPicPr>
        <p:blipFill>
          <a:blip r:embed="rId4"/>
          <a:stretch>
            <a:fillRect/>
          </a:stretch>
        </p:blipFill>
        <p:spPr>
          <a:xfrm>
            <a:off x="7037899" y="2011858"/>
            <a:ext cx="5140431" cy="2550984"/>
          </a:xfrm>
          <a:prstGeom prst="rect">
            <a:avLst/>
          </a:prstGeom>
        </p:spPr>
      </p:pic>
      <p:pic>
        <p:nvPicPr>
          <p:cNvPr id="7" name="Picture 6">
            <a:extLst>
              <a:ext uri="{FF2B5EF4-FFF2-40B4-BE49-F238E27FC236}">
                <a16:creationId xmlns:a16="http://schemas.microsoft.com/office/drawing/2014/main" id="{5ADC6E9C-04FE-44D7-BA06-DCE16E703BCD}"/>
              </a:ext>
            </a:extLst>
          </p:cNvPr>
          <p:cNvPicPr>
            <a:picLocks noChangeAspect="1"/>
          </p:cNvPicPr>
          <p:nvPr/>
        </p:nvPicPr>
        <p:blipFill>
          <a:blip r:embed="rId5"/>
          <a:stretch>
            <a:fillRect/>
          </a:stretch>
        </p:blipFill>
        <p:spPr>
          <a:xfrm>
            <a:off x="2022462" y="3972635"/>
            <a:ext cx="5001767" cy="2836976"/>
          </a:xfrm>
          <a:prstGeom prst="rect">
            <a:avLst/>
          </a:prstGeom>
        </p:spPr>
      </p:pic>
      <p:pic>
        <p:nvPicPr>
          <p:cNvPr id="8" name="Picture 7">
            <a:extLst>
              <a:ext uri="{FF2B5EF4-FFF2-40B4-BE49-F238E27FC236}">
                <a16:creationId xmlns:a16="http://schemas.microsoft.com/office/drawing/2014/main" id="{3B95DBFE-4ACE-4820-9857-5FD09BD4CA24}"/>
              </a:ext>
            </a:extLst>
          </p:cNvPr>
          <p:cNvPicPr>
            <a:picLocks noChangeAspect="1"/>
          </p:cNvPicPr>
          <p:nvPr/>
        </p:nvPicPr>
        <p:blipFill>
          <a:blip r:embed="rId6"/>
          <a:stretch>
            <a:fillRect/>
          </a:stretch>
        </p:blipFill>
        <p:spPr>
          <a:xfrm>
            <a:off x="1808504" y="113706"/>
            <a:ext cx="5243065" cy="2558860"/>
          </a:xfrm>
          <a:prstGeom prst="rect">
            <a:avLst/>
          </a:prstGeom>
        </p:spPr>
      </p:pic>
      <p:sp>
        <p:nvSpPr>
          <p:cNvPr id="2" name="TextBox 1">
            <a:extLst>
              <a:ext uri="{FF2B5EF4-FFF2-40B4-BE49-F238E27FC236}">
                <a16:creationId xmlns:a16="http://schemas.microsoft.com/office/drawing/2014/main" id="{0F989027-491E-48FC-BCA1-4B53712966FD}"/>
              </a:ext>
            </a:extLst>
          </p:cNvPr>
          <p:cNvSpPr txBox="1"/>
          <p:nvPr/>
        </p:nvSpPr>
        <p:spPr>
          <a:xfrm>
            <a:off x="1380155" y="2733159"/>
            <a:ext cx="5391150" cy="1200329"/>
          </a:xfrm>
          <a:prstGeom prst="rect">
            <a:avLst/>
          </a:prstGeom>
          <a:noFill/>
        </p:spPr>
        <p:txBody>
          <a:bodyPr wrap="square" rtlCol="0">
            <a:spAutoFit/>
          </a:bodyPr>
          <a:lstStyle/>
          <a:p>
            <a:r>
              <a:rPr lang="en-GB" sz="1200" dirty="0"/>
              <a:t>Recruitment companies match their extensive workforce of generalists to other companies who need them to execute specific duties, even for extended periods of time. They do this based on data on labour demand as well as on people’s competencies, passions and desires. They find the right person for the task easily. Job descriptions disappear as they fragment into functions. Most people belong to the middle class and have an average income. Some may earn quite a bit more/less.</a:t>
            </a:r>
          </a:p>
        </p:txBody>
      </p:sp>
      <p:sp>
        <p:nvSpPr>
          <p:cNvPr id="3" name="TextBox 2">
            <a:extLst>
              <a:ext uri="{FF2B5EF4-FFF2-40B4-BE49-F238E27FC236}">
                <a16:creationId xmlns:a16="http://schemas.microsoft.com/office/drawing/2014/main" id="{F029F31F-004D-4C32-A48D-D65821AEEFAC}"/>
              </a:ext>
            </a:extLst>
          </p:cNvPr>
          <p:cNvSpPr txBox="1"/>
          <p:nvPr/>
        </p:nvSpPr>
        <p:spPr>
          <a:xfrm>
            <a:off x="7320580" y="4803430"/>
            <a:ext cx="4857750" cy="1754326"/>
          </a:xfrm>
          <a:prstGeom prst="rect">
            <a:avLst/>
          </a:prstGeom>
          <a:noFill/>
        </p:spPr>
        <p:txBody>
          <a:bodyPr wrap="square" rtlCol="0">
            <a:spAutoFit/>
          </a:bodyPr>
          <a:lstStyle/>
          <a:p>
            <a:r>
              <a:rPr lang="en-GB" sz="1200" dirty="0"/>
              <a:t>Hard competition occurs in networks over the available productions (gigs). Platforms support this. People are well-rounded, skilled workers who have (several) specialities but, supported by technology, will also do a diversity of duties without needing technically demanding skills. Hence, the boundaries between job descriptions fade. People see themselves as world citizens as work occurs in hyperconnected global value chains. They build informal support networks in their own fields to deal with an irregular working life. There is also a form of basic income to even out income uncertainty. </a:t>
            </a:r>
          </a:p>
        </p:txBody>
      </p:sp>
      <p:sp>
        <p:nvSpPr>
          <p:cNvPr id="9" name="TextBox 8">
            <a:extLst>
              <a:ext uri="{FF2B5EF4-FFF2-40B4-BE49-F238E27FC236}">
                <a16:creationId xmlns:a16="http://schemas.microsoft.com/office/drawing/2014/main" id="{44B48485-9BE2-4A7D-9D25-D73990C98A44}"/>
              </a:ext>
            </a:extLst>
          </p:cNvPr>
          <p:cNvSpPr txBox="1"/>
          <p:nvPr/>
        </p:nvSpPr>
        <p:spPr>
          <a:xfrm>
            <a:off x="7303063" y="201610"/>
            <a:ext cx="4705351" cy="1569660"/>
          </a:xfrm>
          <a:prstGeom prst="rect">
            <a:avLst/>
          </a:prstGeom>
          <a:noFill/>
        </p:spPr>
        <p:txBody>
          <a:bodyPr wrap="square" rtlCol="0">
            <a:spAutoFit/>
          </a:bodyPr>
          <a:lstStyle/>
          <a:p>
            <a:r>
              <a:rPr lang="en-GB" sz="1200" dirty="0"/>
              <a:t>Job functions largely divide into two. A small, hyper-productive, part of the population, with clear expertise areas, solves global, very complicated problems. These globally active elites serve global corporations. Next to these, there are people who do work that requires lots of hours and people skills (much of this in care). In both cases, work offers meaning (empathetic, feeding internal motivation) and people will tend to have a reasonable permanent employment relation. However, the hyper-productive elite will earn much more income.</a:t>
            </a:r>
          </a:p>
        </p:txBody>
      </p:sp>
      <p:cxnSp>
        <p:nvCxnSpPr>
          <p:cNvPr id="11" name="Straight Connector 10">
            <a:extLst>
              <a:ext uri="{FF2B5EF4-FFF2-40B4-BE49-F238E27FC236}">
                <a16:creationId xmlns:a16="http://schemas.microsoft.com/office/drawing/2014/main" id="{984AB9FD-8086-4FFD-88BD-3A3EF1551791}"/>
              </a:ext>
            </a:extLst>
          </p:cNvPr>
          <p:cNvCxnSpPr/>
          <p:nvPr/>
        </p:nvCxnSpPr>
        <p:spPr>
          <a:xfrm>
            <a:off x="7024229" y="4886325"/>
            <a:ext cx="310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3E9747-EF9C-4590-BC2A-B93BEA42058F}"/>
              </a:ext>
            </a:extLst>
          </p:cNvPr>
          <p:cNvCxnSpPr/>
          <p:nvPr/>
        </p:nvCxnSpPr>
        <p:spPr>
          <a:xfrm>
            <a:off x="6741548" y="3057525"/>
            <a:ext cx="310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334DC-2FDC-4BEA-9102-D98C9B6C7FB8}"/>
              </a:ext>
            </a:extLst>
          </p:cNvPr>
          <p:cNvCxnSpPr/>
          <p:nvPr/>
        </p:nvCxnSpPr>
        <p:spPr>
          <a:xfrm>
            <a:off x="7051569" y="390525"/>
            <a:ext cx="3100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46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6AC50-4A23-414C-9F6E-168CAB42D6AC}"/>
              </a:ext>
            </a:extLst>
          </p:cNvPr>
          <p:cNvPicPr>
            <a:picLocks noChangeAspect="1"/>
          </p:cNvPicPr>
          <p:nvPr/>
        </p:nvPicPr>
        <p:blipFill>
          <a:blip r:embed="rId2"/>
          <a:stretch>
            <a:fillRect/>
          </a:stretch>
        </p:blipFill>
        <p:spPr>
          <a:xfrm>
            <a:off x="117624" y="-63090"/>
            <a:ext cx="1666509" cy="2181992"/>
          </a:xfrm>
          <a:prstGeom prst="rect">
            <a:avLst/>
          </a:prstGeom>
        </p:spPr>
      </p:pic>
      <p:pic>
        <p:nvPicPr>
          <p:cNvPr id="5" name="Picture 4">
            <a:extLst>
              <a:ext uri="{FF2B5EF4-FFF2-40B4-BE49-F238E27FC236}">
                <a16:creationId xmlns:a16="http://schemas.microsoft.com/office/drawing/2014/main" id="{DC9DE011-6D0D-44F8-91CC-EBF00EFE3BBA}"/>
              </a:ext>
            </a:extLst>
          </p:cNvPr>
          <p:cNvPicPr>
            <a:picLocks noChangeAspect="1"/>
          </p:cNvPicPr>
          <p:nvPr/>
        </p:nvPicPr>
        <p:blipFill>
          <a:blip r:embed="rId3"/>
          <a:stretch>
            <a:fillRect/>
          </a:stretch>
        </p:blipFill>
        <p:spPr>
          <a:xfrm>
            <a:off x="13670" y="2265537"/>
            <a:ext cx="1106155" cy="2043626"/>
          </a:xfrm>
          <a:prstGeom prst="rect">
            <a:avLst/>
          </a:prstGeom>
        </p:spPr>
      </p:pic>
      <p:pic>
        <p:nvPicPr>
          <p:cNvPr id="6" name="Picture 5">
            <a:extLst>
              <a:ext uri="{FF2B5EF4-FFF2-40B4-BE49-F238E27FC236}">
                <a16:creationId xmlns:a16="http://schemas.microsoft.com/office/drawing/2014/main" id="{341D4800-55E9-474B-8FF7-D1EC64DE9FBA}"/>
              </a:ext>
            </a:extLst>
          </p:cNvPr>
          <p:cNvPicPr>
            <a:picLocks noChangeAspect="1"/>
          </p:cNvPicPr>
          <p:nvPr/>
        </p:nvPicPr>
        <p:blipFill>
          <a:blip r:embed="rId4"/>
          <a:stretch>
            <a:fillRect/>
          </a:stretch>
        </p:blipFill>
        <p:spPr>
          <a:xfrm>
            <a:off x="2431049" y="407424"/>
            <a:ext cx="8362186" cy="5583801"/>
          </a:xfrm>
          <a:prstGeom prst="rect">
            <a:avLst/>
          </a:prstGeom>
        </p:spPr>
      </p:pic>
      <p:pic>
        <p:nvPicPr>
          <p:cNvPr id="8" name="Picture 7">
            <a:extLst>
              <a:ext uri="{FF2B5EF4-FFF2-40B4-BE49-F238E27FC236}">
                <a16:creationId xmlns:a16="http://schemas.microsoft.com/office/drawing/2014/main" id="{4EA48C26-3340-4FAB-9D37-9698743BCF27}"/>
              </a:ext>
            </a:extLst>
          </p:cNvPr>
          <p:cNvPicPr>
            <a:picLocks noChangeAspect="1"/>
          </p:cNvPicPr>
          <p:nvPr/>
        </p:nvPicPr>
        <p:blipFill>
          <a:blip r:embed="rId5"/>
          <a:stretch>
            <a:fillRect/>
          </a:stretch>
        </p:blipFill>
        <p:spPr>
          <a:xfrm>
            <a:off x="7764449" y="2275062"/>
            <a:ext cx="255933" cy="296688"/>
          </a:xfrm>
          <a:prstGeom prst="rect">
            <a:avLst/>
          </a:prstGeom>
        </p:spPr>
      </p:pic>
      <p:pic>
        <p:nvPicPr>
          <p:cNvPr id="9" name="Picture 8">
            <a:extLst>
              <a:ext uri="{FF2B5EF4-FFF2-40B4-BE49-F238E27FC236}">
                <a16:creationId xmlns:a16="http://schemas.microsoft.com/office/drawing/2014/main" id="{A37F97AA-2304-4DCF-A748-580335CCD877}"/>
              </a:ext>
            </a:extLst>
          </p:cNvPr>
          <p:cNvPicPr>
            <a:picLocks noChangeAspect="1"/>
          </p:cNvPicPr>
          <p:nvPr/>
        </p:nvPicPr>
        <p:blipFill>
          <a:blip r:embed="rId6"/>
          <a:stretch>
            <a:fillRect/>
          </a:stretch>
        </p:blipFill>
        <p:spPr>
          <a:xfrm>
            <a:off x="7736414" y="4257676"/>
            <a:ext cx="303017" cy="261606"/>
          </a:xfrm>
          <a:prstGeom prst="rect">
            <a:avLst/>
          </a:prstGeom>
        </p:spPr>
      </p:pic>
    </p:spTree>
    <p:extLst>
      <p:ext uri="{BB962C8B-B14F-4D97-AF65-F5344CB8AC3E}">
        <p14:creationId xmlns:p14="http://schemas.microsoft.com/office/powerpoint/2010/main" val="168016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EE6C1-E39D-4182-9B4C-523D72DE9426}"/>
              </a:ext>
            </a:extLst>
          </p:cNvPr>
          <p:cNvSpPr>
            <a:spLocks noGrp="1"/>
          </p:cNvSpPr>
          <p:nvPr>
            <p:ph type="title"/>
          </p:nvPr>
        </p:nvSpPr>
        <p:spPr/>
        <p:txBody>
          <a:bodyPr>
            <a:normAutofit/>
          </a:bodyPr>
          <a:lstStyle/>
          <a:p>
            <a:r>
              <a:rPr lang="nl-BE" sz="3200" dirty="0"/>
              <a:t>Demografie: veranderende generaties -1 ?</a:t>
            </a:r>
          </a:p>
        </p:txBody>
      </p:sp>
      <p:sp>
        <p:nvSpPr>
          <p:cNvPr id="3" name="Tijdelijke aanduiding voor inhoud 2">
            <a:extLst>
              <a:ext uri="{FF2B5EF4-FFF2-40B4-BE49-F238E27FC236}">
                <a16:creationId xmlns:a16="http://schemas.microsoft.com/office/drawing/2014/main" id="{8314B06A-6981-4387-BE33-19A48D69F303}"/>
              </a:ext>
            </a:extLst>
          </p:cNvPr>
          <p:cNvSpPr>
            <a:spLocks noGrp="1"/>
          </p:cNvSpPr>
          <p:nvPr>
            <p:ph idx="1"/>
          </p:nvPr>
        </p:nvSpPr>
        <p:spPr/>
        <p:txBody>
          <a:bodyPr>
            <a:normAutofit fontScale="85000" lnSpcReduction="20000"/>
          </a:bodyPr>
          <a:lstStyle/>
          <a:p>
            <a:r>
              <a:rPr lang="nl-BE" dirty="0"/>
              <a:t>1928-1945: </a:t>
            </a:r>
            <a:r>
              <a:rPr lang="nl-BE" dirty="0" err="1"/>
              <a:t>tradionalisten</a:t>
            </a:r>
            <a:endParaRPr lang="nl-BE" dirty="0"/>
          </a:p>
          <a:p>
            <a:pPr lvl="1"/>
            <a:r>
              <a:rPr lang="nl-BE" dirty="0"/>
              <a:t>Impact tussen 1960-80</a:t>
            </a:r>
          </a:p>
          <a:p>
            <a:r>
              <a:rPr lang="nl-BE" dirty="0"/>
              <a:t>1945-1964: </a:t>
            </a:r>
            <a:r>
              <a:rPr lang="nl-BE" dirty="0" err="1"/>
              <a:t>baby-boomers</a:t>
            </a:r>
            <a:endParaRPr lang="nl-BE" dirty="0"/>
          </a:p>
          <a:p>
            <a:pPr lvl="1"/>
            <a:r>
              <a:rPr lang="nl-BE" dirty="0"/>
              <a:t>Tot 5 keer meer geboorten dan </a:t>
            </a:r>
            <a:r>
              <a:rPr lang="nl-BE" dirty="0" err="1"/>
              <a:t>bvb</a:t>
            </a:r>
            <a:r>
              <a:rPr lang="nl-BE" dirty="0"/>
              <a:t>. in 2010 </a:t>
            </a:r>
          </a:p>
          <a:p>
            <a:pPr lvl="1"/>
            <a:r>
              <a:rPr lang="nl-BE" dirty="0"/>
              <a:t>Tegen 2025 massale uittrede uit arbeidsmarkt</a:t>
            </a:r>
          </a:p>
          <a:p>
            <a:r>
              <a:rPr lang="nl-BE" dirty="0"/>
              <a:t>1965-1979: gen X</a:t>
            </a:r>
          </a:p>
          <a:p>
            <a:pPr lvl="1"/>
            <a:r>
              <a:rPr lang="nl-BE" dirty="0"/>
              <a:t>Nu  +/- 50 jaar</a:t>
            </a:r>
          </a:p>
          <a:p>
            <a:pPr lvl="1"/>
            <a:r>
              <a:rPr lang="nl-BE" dirty="0"/>
              <a:t>Opgegroeid in economische onzekerheid, </a:t>
            </a:r>
            <a:r>
              <a:rPr lang="nl-BE" dirty="0" err="1"/>
              <a:t>Viet-Nam</a:t>
            </a:r>
            <a:r>
              <a:rPr lang="nl-BE" dirty="0"/>
              <a:t>, val Berlijnse muur, olie crisis, </a:t>
            </a:r>
            <a:r>
              <a:rPr lang="nl-BE" dirty="0" err="1"/>
              <a:t>dotcom</a:t>
            </a:r>
            <a:r>
              <a:rPr lang="nl-BE" dirty="0"/>
              <a:t> crash,…</a:t>
            </a:r>
          </a:p>
          <a:p>
            <a:pPr lvl="1"/>
            <a:r>
              <a:rPr lang="nl-BE" dirty="0"/>
              <a:t>Getuige van opkomst PCs, internet, video spelletjes,…</a:t>
            </a:r>
          </a:p>
          <a:p>
            <a:pPr lvl="1"/>
            <a:r>
              <a:rPr lang="nl-BE" dirty="0"/>
              <a:t>Ouders in toenemende mate gescheiden</a:t>
            </a:r>
          </a:p>
          <a:p>
            <a:pPr lvl="1"/>
            <a:r>
              <a:rPr lang="nl-BE" dirty="0"/>
              <a:t>Moesten vechten voor plek in zwakke wereldeconomie, veelal met minder inkomen dan ouders (toen die zelfde leeftijd hadden), ondanks hogere investering in scholing </a:t>
            </a:r>
          </a:p>
          <a:p>
            <a:pPr lvl="1"/>
            <a:r>
              <a:rPr lang="nl-BE" dirty="0"/>
              <a:t>Lage verwachting inzake langdurende relatie werknemer-werkgever</a:t>
            </a:r>
          </a:p>
          <a:p>
            <a:pPr lvl="1"/>
            <a:r>
              <a:rPr lang="nl-BE" dirty="0"/>
              <a:t>Competitief ingesteld </a:t>
            </a:r>
          </a:p>
        </p:txBody>
      </p:sp>
      <p:pic>
        <p:nvPicPr>
          <p:cNvPr id="4" name="Afbeelding 3">
            <a:extLst>
              <a:ext uri="{FF2B5EF4-FFF2-40B4-BE49-F238E27FC236}">
                <a16:creationId xmlns:a16="http://schemas.microsoft.com/office/drawing/2014/main" id="{C3C3ED61-289E-41A3-84E0-C34A2CF613DC}"/>
              </a:ext>
            </a:extLst>
          </p:cNvPr>
          <p:cNvPicPr>
            <a:picLocks noChangeAspect="1"/>
          </p:cNvPicPr>
          <p:nvPr/>
        </p:nvPicPr>
        <p:blipFill>
          <a:blip r:embed="rId2"/>
          <a:stretch>
            <a:fillRect/>
          </a:stretch>
        </p:blipFill>
        <p:spPr>
          <a:xfrm>
            <a:off x="8260080" y="558800"/>
            <a:ext cx="2798064" cy="3290823"/>
          </a:xfrm>
          <a:prstGeom prst="rect">
            <a:avLst/>
          </a:prstGeom>
        </p:spPr>
      </p:pic>
      <p:pic>
        <p:nvPicPr>
          <p:cNvPr id="5" name="Afbeelding 4">
            <a:extLst>
              <a:ext uri="{FF2B5EF4-FFF2-40B4-BE49-F238E27FC236}">
                <a16:creationId xmlns:a16="http://schemas.microsoft.com/office/drawing/2014/main" id="{141D82CA-EF3B-4349-AB87-522B1D584CA5}"/>
              </a:ext>
            </a:extLst>
          </p:cNvPr>
          <p:cNvPicPr>
            <a:picLocks noChangeAspect="1"/>
          </p:cNvPicPr>
          <p:nvPr/>
        </p:nvPicPr>
        <p:blipFill>
          <a:blip r:embed="rId3"/>
          <a:stretch>
            <a:fillRect/>
          </a:stretch>
        </p:blipFill>
        <p:spPr>
          <a:xfrm>
            <a:off x="9865868" y="114951"/>
            <a:ext cx="1340104" cy="694024"/>
          </a:xfrm>
          <a:prstGeom prst="rect">
            <a:avLst/>
          </a:prstGeom>
        </p:spPr>
      </p:pic>
      <p:sp>
        <p:nvSpPr>
          <p:cNvPr id="6" name="Tekstvak 5">
            <a:extLst>
              <a:ext uri="{FF2B5EF4-FFF2-40B4-BE49-F238E27FC236}">
                <a16:creationId xmlns:a16="http://schemas.microsoft.com/office/drawing/2014/main" id="{1E790C6B-E3EA-43F9-99B6-FDC325FA911A}"/>
              </a:ext>
            </a:extLst>
          </p:cNvPr>
          <p:cNvSpPr txBox="1"/>
          <p:nvPr/>
        </p:nvSpPr>
        <p:spPr>
          <a:xfrm>
            <a:off x="365760" y="6414700"/>
            <a:ext cx="2318007" cy="276999"/>
          </a:xfrm>
          <a:prstGeom prst="rect">
            <a:avLst/>
          </a:prstGeom>
          <a:noFill/>
        </p:spPr>
        <p:txBody>
          <a:bodyPr wrap="none" rtlCol="0">
            <a:spAutoFit/>
          </a:bodyPr>
          <a:lstStyle/>
          <a:p>
            <a:r>
              <a:rPr lang="nl-BE" sz="1200" dirty="0"/>
              <a:t>Bron: Linda </a:t>
            </a:r>
            <a:r>
              <a:rPr lang="nl-BE" sz="1200" dirty="0" err="1"/>
              <a:t>Gratton</a:t>
            </a:r>
            <a:r>
              <a:rPr lang="nl-BE" sz="1200" dirty="0"/>
              <a:t> en PWC, 2013</a:t>
            </a:r>
          </a:p>
        </p:txBody>
      </p:sp>
    </p:spTree>
    <p:extLst>
      <p:ext uri="{BB962C8B-B14F-4D97-AF65-F5344CB8AC3E}">
        <p14:creationId xmlns:p14="http://schemas.microsoft.com/office/powerpoint/2010/main" val="198499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EE6C1-E39D-4182-9B4C-523D72DE9426}"/>
              </a:ext>
            </a:extLst>
          </p:cNvPr>
          <p:cNvSpPr>
            <a:spLocks noGrp="1"/>
          </p:cNvSpPr>
          <p:nvPr>
            <p:ph type="title"/>
          </p:nvPr>
        </p:nvSpPr>
        <p:spPr>
          <a:xfrm>
            <a:off x="365760" y="262315"/>
            <a:ext cx="10515600" cy="1325563"/>
          </a:xfrm>
        </p:spPr>
        <p:txBody>
          <a:bodyPr/>
          <a:lstStyle/>
          <a:p>
            <a:r>
              <a:rPr lang="nl-BE" dirty="0"/>
              <a:t>Demografie: veranderende generaties -2 ?</a:t>
            </a:r>
          </a:p>
        </p:txBody>
      </p:sp>
      <p:sp>
        <p:nvSpPr>
          <p:cNvPr id="3" name="Tijdelijke aanduiding voor inhoud 2">
            <a:extLst>
              <a:ext uri="{FF2B5EF4-FFF2-40B4-BE49-F238E27FC236}">
                <a16:creationId xmlns:a16="http://schemas.microsoft.com/office/drawing/2014/main" id="{8314B06A-6981-4387-BE33-19A48D69F303}"/>
              </a:ext>
            </a:extLst>
          </p:cNvPr>
          <p:cNvSpPr>
            <a:spLocks noGrp="1"/>
          </p:cNvSpPr>
          <p:nvPr>
            <p:ph sz="half" idx="1"/>
          </p:nvPr>
        </p:nvSpPr>
        <p:spPr>
          <a:xfrm>
            <a:off x="838200" y="1943192"/>
            <a:ext cx="7391400" cy="4351338"/>
          </a:xfrm>
        </p:spPr>
        <p:txBody>
          <a:bodyPr>
            <a:normAutofit/>
          </a:bodyPr>
          <a:lstStyle/>
          <a:p>
            <a:r>
              <a:rPr lang="nl-BE" sz="2400" dirty="0"/>
              <a:t>1980-1995: gen Y</a:t>
            </a:r>
          </a:p>
          <a:p>
            <a:pPr lvl="1"/>
            <a:r>
              <a:rPr lang="nl-BE" sz="2000" dirty="0"/>
              <a:t>Nu +/- 35 jaar</a:t>
            </a:r>
          </a:p>
          <a:p>
            <a:pPr lvl="1"/>
            <a:r>
              <a:rPr lang="nl-BE" sz="2000" dirty="0"/>
              <a:t>Opgegroeid met PC, internet, sociale media, digitale technologie ,… (technologisch onderlegd)</a:t>
            </a:r>
          </a:p>
          <a:p>
            <a:pPr lvl="1"/>
            <a:r>
              <a:rPr lang="nl-BE" sz="2000" dirty="0"/>
              <a:t>Eerste globale generatie, blootgesteld aan vele culturen en daardoor empathisch en tolerant voor verschil, met open blik op de wereld</a:t>
            </a:r>
          </a:p>
          <a:p>
            <a:pPr lvl="1"/>
            <a:r>
              <a:rPr lang="nl-BE" sz="2000" dirty="0"/>
              <a:t>Aandacht voor </a:t>
            </a:r>
            <a:r>
              <a:rPr lang="nl-BE" sz="2000" dirty="0" err="1"/>
              <a:t>work</a:t>
            </a:r>
            <a:r>
              <a:rPr lang="nl-BE" sz="2000" dirty="0"/>
              <a:t>-life </a:t>
            </a:r>
            <a:r>
              <a:rPr lang="nl-BE" sz="2000" dirty="0" err="1"/>
              <a:t>balance</a:t>
            </a:r>
            <a:r>
              <a:rPr lang="nl-BE" sz="2000" dirty="0"/>
              <a:t> én interessant werk</a:t>
            </a:r>
          </a:p>
          <a:p>
            <a:pPr lvl="1"/>
            <a:r>
              <a:rPr lang="nl-BE" sz="2000" dirty="0"/>
              <a:t>Willen niet </a:t>
            </a:r>
            <a:r>
              <a:rPr lang="nl-BE" sz="2000" dirty="0" err="1"/>
              <a:t>gemicro-managed</a:t>
            </a:r>
            <a:r>
              <a:rPr lang="nl-BE" sz="2000" dirty="0"/>
              <a:t>, wel </a:t>
            </a:r>
            <a:r>
              <a:rPr lang="nl-BE" sz="2000" dirty="0" err="1"/>
              <a:t>feed-back</a:t>
            </a:r>
            <a:r>
              <a:rPr lang="nl-BE" sz="2000" dirty="0"/>
              <a:t> / waardering</a:t>
            </a:r>
          </a:p>
          <a:p>
            <a:pPr lvl="1"/>
            <a:r>
              <a:rPr lang="nl-BE" sz="2000" dirty="0"/>
              <a:t>Ingesteld op samenwerken en behoren tot een gemeenschap</a:t>
            </a:r>
          </a:p>
        </p:txBody>
      </p:sp>
      <p:pic>
        <p:nvPicPr>
          <p:cNvPr id="5" name="Afbeelding 4">
            <a:extLst>
              <a:ext uri="{FF2B5EF4-FFF2-40B4-BE49-F238E27FC236}">
                <a16:creationId xmlns:a16="http://schemas.microsoft.com/office/drawing/2014/main" id="{F574CD6B-8895-430E-8A78-3004C3085876}"/>
              </a:ext>
            </a:extLst>
          </p:cNvPr>
          <p:cNvPicPr>
            <a:picLocks noChangeAspect="1"/>
          </p:cNvPicPr>
          <p:nvPr/>
        </p:nvPicPr>
        <p:blipFill>
          <a:blip r:embed="rId2"/>
          <a:stretch>
            <a:fillRect/>
          </a:stretch>
        </p:blipFill>
        <p:spPr>
          <a:xfrm>
            <a:off x="8497030" y="2136518"/>
            <a:ext cx="2952052" cy="3080635"/>
          </a:xfrm>
          <a:prstGeom prst="rect">
            <a:avLst/>
          </a:prstGeom>
        </p:spPr>
      </p:pic>
      <p:pic>
        <p:nvPicPr>
          <p:cNvPr id="9" name="Afbeelding 8">
            <a:extLst>
              <a:ext uri="{FF2B5EF4-FFF2-40B4-BE49-F238E27FC236}">
                <a16:creationId xmlns:a16="http://schemas.microsoft.com/office/drawing/2014/main" id="{5607504F-EB8F-446C-93F5-257BE9657010}"/>
              </a:ext>
            </a:extLst>
          </p:cNvPr>
          <p:cNvPicPr>
            <a:picLocks noChangeAspect="1"/>
          </p:cNvPicPr>
          <p:nvPr/>
        </p:nvPicPr>
        <p:blipFill>
          <a:blip r:embed="rId3"/>
          <a:stretch>
            <a:fillRect/>
          </a:stretch>
        </p:blipFill>
        <p:spPr>
          <a:xfrm>
            <a:off x="9973056" y="1515186"/>
            <a:ext cx="1340104" cy="694024"/>
          </a:xfrm>
          <a:prstGeom prst="rect">
            <a:avLst/>
          </a:prstGeom>
        </p:spPr>
      </p:pic>
      <p:sp>
        <p:nvSpPr>
          <p:cNvPr id="7" name="Tekstvak 6">
            <a:extLst>
              <a:ext uri="{FF2B5EF4-FFF2-40B4-BE49-F238E27FC236}">
                <a16:creationId xmlns:a16="http://schemas.microsoft.com/office/drawing/2014/main" id="{DF82C2F4-535E-4A36-B386-5DAFD228C121}"/>
              </a:ext>
            </a:extLst>
          </p:cNvPr>
          <p:cNvSpPr txBox="1"/>
          <p:nvPr/>
        </p:nvSpPr>
        <p:spPr>
          <a:xfrm>
            <a:off x="365760" y="6414700"/>
            <a:ext cx="2353273" cy="276999"/>
          </a:xfrm>
          <a:prstGeom prst="rect">
            <a:avLst/>
          </a:prstGeom>
          <a:noFill/>
        </p:spPr>
        <p:txBody>
          <a:bodyPr wrap="none" rtlCol="0">
            <a:spAutoFit/>
          </a:bodyPr>
          <a:lstStyle/>
          <a:p>
            <a:r>
              <a:rPr lang="nl-BE" sz="1200" dirty="0"/>
              <a:t>Bron: Linda </a:t>
            </a:r>
            <a:r>
              <a:rPr lang="nl-BE" sz="1200" dirty="0" err="1"/>
              <a:t>Gratton</a:t>
            </a:r>
            <a:r>
              <a:rPr lang="nl-BE" sz="1200" dirty="0"/>
              <a:t> en PWC, 2013 </a:t>
            </a:r>
          </a:p>
        </p:txBody>
      </p:sp>
    </p:spTree>
    <p:extLst>
      <p:ext uri="{BB962C8B-B14F-4D97-AF65-F5344CB8AC3E}">
        <p14:creationId xmlns:p14="http://schemas.microsoft.com/office/powerpoint/2010/main" val="17504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EE6C1-E39D-4182-9B4C-523D72DE9426}"/>
              </a:ext>
            </a:extLst>
          </p:cNvPr>
          <p:cNvSpPr>
            <a:spLocks noGrp="1"/>
          </p:cNvSpPr>
          <p:nvPr>
            <p:ph type="title"/>
          </p:nvPr>
        </p:nvSpPr>
        <p:spPr/>
        <p:txBody>
          <a:bodyPr/>
          <a:lstStyle/>
          <a:p>
            <a:r>
              <a:rPr lang="nl-BE" dirty="0"/>
              <a:t>Demografie: veranderende generaties -3 ?</a:t>
            </a:r>
          </a:p>
        </p:txBody>
      </p:sp>
      <p:sp>
        <p:nvSpPr>
          <p:cNvPr id="8" name="Tijdelijke aanduiding voor inhoud 7">
            <a:extLst>
              <a:ext uri="{FF2B5EF4-FFF2-40B4-BE49-F238E27FC236}">
                <a16:creationId xmlns:a16="http://schemas.microsoft.com/office/drawing/2014/main" id="{8E0EDA22-6796-4640-A507-F7F439173BB9}"/>
              </a:ext>
            </a:extLst>
          </p:cNvPr>
          <p:cNvSpPr>
            <a:spLocks noGrp="1"/>
          </p:cNvSpPr>
          <p:nvPr>
            <p:ph sz="half" idx="2"/>
          </p:nvPr>
        </p:nvSpPr>
        <p:spPr>
          <a:xfrm>
            <a:off x="979714" y="1825625"/>
            <a:ext cx="10374086" cy="4351338"/>
          </a:xfrm>
        </p:spPr>
        <p:txBody>
          <a:bodyPr>
            <a:normAutofit fontScale="85000" lnSpcReduction="20000"/>
          </a:bodyPr>
          <a:lstStyle/>
          <a:p>
            <a:r>
              <a:rPr lang="nl-BE" dirty="0"/>
              <a:t>1995-2010: gen Z</a:t>
            </a:r>
          </a:p>
          <a:p>
            <a:pPr lvl="1"/>
            <a:r>
              <a:rPr lang="nl-BE" dirty="0"/>
              <a:t>Groeien op in nieuwe trends, “internet generatie” (digital </a:t>
            </a:r>
            <a:r>
              <a:rPr lang="nl-BE" dirty="0" err="1"/>
              <a:t>natives</a:t>
            </a:r>
            <a:r>
              <a:rPr lang="nl-BE" dirty="0"/>
              <a:t>)</a:t>
            </a:r>
          </a:p>
          <a:p>
            <a:pPr lvl="1"/>
            <a:r>
              <a:rPr lang="nl-BE" dirty="0"/>
              <a:t>Verruimen horizon (virtuele werelden, hallucinogene middelen,…), zoeken nieuwe denkkaders </a:t>
            </a:r>
          </a:p>
          <a:p>
            <a:pPr lvl="1"/>
            <a:r>
              <a:rPr lang="nl-BE" dirty="0"/>
              <a:t>Realisten en pragmatici die begrijpen dat fysieke ruimte kan krimpen maar de virtuele kan uitbreiden en dat hoog energieverbruik niet gelijk staat aan levenskwaliteit</a:t>
            </a:r>
          </a:p>
          <a:p>
            <a:pPr lvl="1"/>
            <a:r>
              <a:rPr lang="nl-BE" dirty="0"/>
              <a:t>Zien alles als eigen keuze: geloof in eigen maakbaarheid (incl. van lichaam), zelfstandigheid</a:t>
            </a:r>
          </a:p>
          <a:p>
            <a:pPr lvl="1"/>
            <a:r>
              <a:rPr lang="nl-BE" dirty="0"/>
              <a:t>Respect voor diegene die iets bewezen heeft (niet voor positie op zich) en waar ze van kunnen leren (rolmodellen, ook op sociale media)</a:t>
            </a:r>
          </a:p>
          <a:p>
            <a:pPr lvl="1"/>
            <a:r>
              <a:rPr lang="nl-BE" dirty="0"/>
              <a:t>Werk en privé lopen meer in elkaar over</a:t>
            </a:r>
          </a:p>
          <a:p>
            <a:pPr lvl="1"/>
            <a:r>
              <a:rPr lang="nl-BE" dirty="0"/>
              <a:t>Gericht op individu maar ook samenwerking met iedereen die op specifiek moment beste kan helpen (zelfs concurrenten): verwerpen hokjes</a:t>
            </a:r>
          </a:p>
          <a:p>
            <a:pPr lvl="1"/>
            <a:r>
              <a:rPr lang="nl-BE" dirty="0"/>
              <a:t>Bewust kiezen waar ze wel of niet voor willen gaan, willen zicht op het “waarom” </a:t>
            </a:r>
          </a:p>
          <a:p>
            <a:pPr lvl="1"/>
            <a:r>
              <a:rPr lang="nl-BE" dirty="0"/>
              <a:t>Ongeduldiger, makkelijker afgeleid</a:t>
            </a:r>
          </a:p>
          <a:p>
            <a:pPr lvl="1"/>
            <a:r>
              <a:rPr lang="nl-BE" dirty="0"/>
              <a:t>Sommigen stellen zich vandaag echter op internet voor op basis van materiële spullen (merken) via Facebook (je bent wat je hebt = narcisisme) </a:t>
            </a:r>
          </a:p>
          <a:p>
            <a:pPr lvl="1"/>
            <a:endParaRPr lang="nl-BE" dirty="0"/>
          </a:p>
          <a:p>
            <a:endParaRPr lang="nl-BE" dirty="0"/>
          </a:p>
        </p:txBody>
      </p:sp>
      <p:sp>
        <p:nvSpPr>
          <p:cNvPr id="7" name="Tekstvak 6">
            <a:extLst>
              <a:ext uri="{FF2B5EF4-FFF2-40B4-BE49-F238E27FC236}">
                <a16:creationId xmlns:a16="http://schemas.microsoft.com/office/drawing/2014/main" id="{DF82C2F4-535E-4A36-B386-5DAFD228C121}"/>
              </a:ext>
            </a:extLst>
          </p:cNvPr>
          <p:cNvSpPr txBox="1"/>
          <p:nvPr/>
        </p:nvSpPr>
        <p:spPr>
          <a:xfrm>
            <a:off x="365760" y="6414700"/>
            <a:ext cx="5423792" cy="276999"/>
          </a:xfrm>
          <a:prstGeom prst="rect">
            <a:avLst/>
          </a:prstGeom>
          <a:noFill/>
        </p:spPr>
        <p:txBody>
          <a:bodyPr wrap="none" rtlCol="0">
            <a:spAutoFit/>
          </a:bodyPr>
          <a:lstStyle/>
          <a:p>
            <a:r>
              <a:rPr lang="nl-BE" sz="1200" dirty="0"/>
              <a:t>Bron: Linda </a:t>
            </a:r>
            <a:r>
              <a:rPr lang="nl-BE" sz="1200" dirty="0" err="1"/>
              <a:t>Gratton</a:t>
            </a:r>
            <a:r>
              <a:rPr lang="nl-BE" sz="1200" dirty="0"/>
              <a:t>, 2011 en  Omgevingsanalyse hogescholen, 2018 en Vonck, 2016</a:t>
            </a:r>
          </a:p>
        </p:txBody>
      </p:sp>
    </p:spTree>
    <p:extLst>
      <p:ext uri="{BB962C8B-B14F-4D97-AF65-F5344CB8AC3E}">
        <p14:creationId xmlns:p14="http://schemas.microsoft.com/office/powerpoint/2010/main" val="61776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6|52.2|59.5|35.1|29.6|34.2|34.1|14.5|31.9"/>
</p:tagLst>
</file>

<file path=ppt/tags/tag10.xml><?xml version="1.0" encoding="utf-8"?>
<p:tagLst xmlns:a="http://schemas.openxmlformats.org/drawingml/2006/main" xmlns:r="http://schemas.openxmlformats.org/officeDocument/2006/relationships" xmlns:p="http://schemas.openxmlformats.org/presentationml/2006/main">
  <p:tag name="TIMING" val="|5.3|28.2|11.4|21.9"/>
</p:tagLst>
</file>

<file path=ppt/tags/tag2.xml><?xml version="1.0" encoding="utf-8"?>
<p:tagLst xmlns:a="http://schemas.openxmlformats.org/drawingml/2006/main" xmlns:r="http://schemas.openxmlformats.org/officeDocument/2006/relationships" xmlns:p="http://schemas.openxmlformats.org/presentationml/2006/main">
  <p:tag name="TIMING" val="|9.9|18.2|17.8|51.5|20.8|38.5|20.1|12.2|29"/>
</p:tagLst>
</file>

<file path=ppt/tags/tag3.xml><?xml version="1.0" encoding="utf-8"?>
<p:tagLst xmlns:a="http://schemas.openxmlformats.org/drawingml/2006/main" xmlns:r="http://schemas.openxmlformats.org/officeDocument/2006/relationships" xmlns:p="http://schemas.openxmlformats.org/presentationml/2006/main">
  <p:tag name="TIMING" val="|25.5|18|31.8|17.6"/>
</p:tagLst>
</file>

<file path=ppt/tags/tag4.xml><?xml version="1.0" encoding="utf-8"?>
<p:tagLst xmlns:a="http://schemas.openxmlformats.org/drawingml/2006/main" xmlns:r="http://schemas.openxmlformats.org/officeDocument/2006/relationships" xmlns:p="http://schemas.openxmlformats.org/presentationml/2006/main">
  <p:tag name="TIMING" val="|8.8|9.7|10.6|11.9|7.2"/>
</p:tagLst>
</file>

<file path=ppt/tags/tag5.xml><?xml version="1.0" encoding="utf-8"?>
<p:tagLst xmlns:a="http://schemas.openxmlformats.org/drawingml/2006/main" xmlns:r="http://schemas.openxmlformats.org/officeDocument/2006/relationships" xmlns:p="http://schemas.openxmlformats.org/presentationml/2006/main">
  <p:tag name="TIMING" val="|17.7|43.2|14.2|12.1|8.7|32.8|16.6|15.1"/>
</p:tagLst>
</file>

<file path=ppt/tags/tag6.xml><?xml version="1.0" encoding="utf-8"?>
<p:tagLst xmlns:a="http://schemas.openxmlformats.org/drawingml/2006/main" xmlns:r="http://schemas.openxmlformats.org/officeDocument/2006/relationships" xmlns:p="http://schemas.openxmlformats.org/presentationml/2006/main">
  <p:tag name="TIMING" val="|10.3|89|34.7|70.9|41.8|30.3|39.9"/>
</p:tagLst>
</file>

<file path=ppt/tags/tag7.xml><?xml version="1.0" encoding="utf-8"?>
<p:tagLst xmlns:a="http://schemas.openxmlformats.org/drawingml/2006/main" xmlns:r="http://schemas.openxmlformats.org/officeDocument/2006/relationships" xmlns:p="http://schemas.openxmlformats.org/presentationml/2006/main">
  <p:tag name="TIMING" val="|11.6|7.3|21.6|25.1"/>
</p:tagLst>
</file>

<file path=ppt/tags/tag8.xml><?xml version="1.0" encoding="utf-8"?>
<p:tagLst xmlns:a="http://schemas.openxmlformats.org/drawingml/2006/main" xmlns:r="http://schemas.openxmlformats.org/officeDocument/2006/relationships" xmlns:p="http://schemas.openxmlformats.org/presentationml/2006/main">
  <p:tag name="TIMING" val="|17|58|55.9|18.9|47.6|20.8"/>
</p:tagLst>
</file>

<file path=ppt/tags/tag9.xml><?xml version="1.0" encoding="utf-8"?>
<p:tagLst xmlns:a="http://schemas.openxmlformats.org/drawingml/2006/main" xmlns:r="http://schemas.openxmlformats.org/officeDocument/2006/relationships" xmlns:p="http://schemas.openxmlformats.org/presentationml/2006/main">
  <p:tag name="TIMING" val="|1.8|40.4|41|26.5|1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4678</TotalTime>
  <Words>6209</Words>
  <Application>Microsoft Office PowerPoint</Application>
  <PresentationFormat>Widescreen</PresentationFormat>
  <Paragraphs>564</Paragraphs>
  <Slides>65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Tahoma</vt:lpstr>
      <vt:lpstr>Times New Roman</vt:lpstr>
      <vt:lpstr>Kantoorthema</vt:lpstr>
      <vt:lpstr>PowerPoint Presentation</vt:lpstr>
      <vt:lpstr>PowerPoint Presentation</vt:lpstr>
      <vt:lpstr>PowerPoint Presentation</vt:lpstr>
      <vt:lpstr>Overzicht bronnen</vt:lpstr>
      <vt:lpstr>Trendanalyse</vt:lpstr>
      <vt:lpstr>Demografie</vt:lpstr>
      <vt:lpstr>Demografie: veranderende generaties -1 ?</vt:lpstr>
      <vt:lpstr>Demografie: veranderende generaties -2 ?</vt:lpstr>
      <vt:lpstr>Demografie: veranderende generaties -3 ?</vt:lpstr>
      <vt:lpstr>Trends 1: levensverwachting</vt:lpstr>
      <vt:lpstr>Trends 2: onderwijsniveau bevolking</vt:lpstr>
      <vt:lpstr>Trends 3: migratie</vt:lpstr>
      <vt:lpstr>Trend 4: superdiversiteit</vt:lpstr>
      <vt:lpstr>Maatschappij </vt:lpstr>
      <vt:lpstr>Maatschappij</vt:lpstr>
      <vt:lpstr>Trends 4: “vervrouwelijking” activiteit (incl. via deeltijdse arbeid)</vt:lpstr>
      <vt:lpstr>Technologie</vt:lpstr>
      <vt:lpstr>Technologie</vt:lpstr>
      <vt:lpstr>PowerPoint Presentation</vt:lpstr>
      <vt:lpstr>Trends 5: automatisering</vt:lpstr>
      <vt:lpstr>Trends 5: automatisering</vt:lpstr>
      <vt:lpstr>Trends 5: automatisering</vt:lpstr>
      <vt:lpstr>Trends 5: automatisering</vt:lpstr>
      <vt:lpstr>Trends 6: aandeel non-routine analytische en interpersoonlijke taken groeit tvv routine / manuele taken</vt:lpstr>
      <vt:lpstr>PowerPoint Presentation</vt:lpstr>
      <vt:lpstr>Globalisering en energie/klimaat</vt:lpstr>
      <vt:lpstr>Trends 8: verdienstelijking economie</vt:lpstr>
      <vt:lpstr>Trends 9: meer hoofd minder handen</vt:lpstr>
      <vt:lpstr>Gelijkaardige trends uit andere bronnen...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Flashforward naar één mogelijk 2050...</vt:lpstr>
      <vt:lpstr>Elke, project manager, technologiesector, Gent (deel metropool Antwerpen/Gent/Brussel)</vt:lpstr>
      <vt:lpstr>Ahmed, hersenchirurg, gezondheidssector, Antwerpen (deel metropool Antwerpen /Gent/Brussel)</vt:lpstr>
      <vt:lpstr>Mark, freelancer, IT sector, Brussel (deel metropool Antwerpen /Gent/ Brussel)</vt:lpstr>
      <vt:lpstr>Andrea, werkend/werkzoekend, Tienen</vt:lpstr>
      <vt:lpstr>Welke trends zitten hierachter?</vt:lpstr>
      <vt:lpstr>PowerPoint Presentation</vt:lpstr>
      <vt:lpstr>Technologie: negatief</vt:lpstr>
      <vt:lpstr>Globalisering: negatief</vt:lpstr>
      <vt:lpstr>Energie/klimaat: negatief</vt:lpstr>
      <vt:lpstr>Demografie: negatief</vt:lpstr>
      <vt:lpstr>Maatschappij: negatief</vt:lpstr>
      <vt:lpstr>Negatieve toekomst in een notendop…</vt:lpstr>
      <vt:lpstr>De trends kunnen echter ook andere wendingen nemen…</vt:lpstr>
      <vt:lpstr>Technologie: positief</vt:lpstr>
      <vt:lpstr>Globalisering: positief</vt:lpstr>
      <vt:lpstr>Demografie: positief</vt:lpstr>
      <vt:lpstr>Maatschappij: positief</vt:lpstr>
      <vt:lpstr>Energie/klimaat: positief</vt:lpstr>
      <vt:lpstr>Positief toekomstbeeld?</vt:lpstr>
      <vt:lpstr>De toekomst is uiteraard onvoorspelbaar… maar sommige scenario’s zijn meer wenselijk dan andere</vt:lpstr>
      <vt:lpstr>Meer dan twee scenario’s zijn mogelijk</vt:lpstr>
      <vt:lpstr>PowerPoint Presentation</vt:lpstr>
      <vt:lpstr>…nog meer scenario’s</vt:lpstr>
      <vt:lpstr>Scenario’s waar we traag blijven leren…</vt:lpstr>
      <vt:lpstr>Scenario’s waar we sneller (leren) leren…</vt:lpstr>
      <vt:lpstr>…of met focus op jongeren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Wauters, Benedict</dc:creator>
  <cp:lastModifiedBy>latit</cp:lastModifiedBy>
  <cp:revision>333</cp:revision>
  <cp:lastPrinted>2018-05-04T09:34:40Z</cp:lastPrinted>
  <dcterms:created xsi:type="dcterms:W3CDTF">2018-04-13T11:48:37Z</dcterms:created>
  <dcterms:modified xsi:type="dcterms:W3CDTF">2018-07-30T21:22:28Z</dcterms:modified>
</cp:coreProperties>
</file>